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9"/>
  </p:notesMasterIdLst>
  <p:sldIdLst>
    <p:sldId id="276" r:id="rId2"/>
    <p:sldId id="300" r:id="rId3"/>
    <p:sldId id="301" r:id="rId4"/>
    <p:sldId id="312" r:id="rId5"/>
    <p:sldId id="303" r:id="rId6"/>
    <p:sldId id="302" r:id="rId7"/>
    <p:sldId id="313" r:id="rId8"/>
    <p:sldId id="329" r:id="rId9"/>
    <p:sldId id="320" r:id="rId10"/>
    <p:sldId id="317" r:id="rId11"/>
    <p:sldId id="321" r:id="rId12"/>
    <p:sldId id="323" r:id="rId13"/>
    <p:sldId id="309" r:id="rId14"/>
    <p:sldId id="334" r:id="rId15"/>
    <p:sldId id="324" r:id="rId16"/>
    <p:sldId id="325" r:id="rId17"/>
    <p:sldId id="322" r:id="rId18"/>
    <p:sldId id="336" r:id="rId19"/>
    <p:sldId id="314" r:id="rId20"/>
    <p:sldId id="304" r:id="rId21"/>
    <p:sldId id="338" r:id="rId22"/>
    <p:sldId id="330" r:id="rId23"/>
    <p:sldId id="307" r:id="rId24"/>
    <p:sldId id="305" r:id="rId25"/>
    <p:sldId id="308" r:id="rId26"/>
    <p:sldId id="332" r:id="rId27"/>
    <p:sldId id="331" r:id="rId28"/>
    <p:sldId id="333" r:id="rId29"/>
    <p:sldId id="339" r:id="rId30"/>
    <p:sldId id="340" r:id="rId31"/>
    <p:sldId id="341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352" r:id="rId42"/>
    <p:sldId id="353" r:id="rId43"/>
    <p:sldId id="354" r:id="rId44"/>
    <p:sldId id="355" r:id="rId45"/>
    <p:sldId id="356" r:id="rId46"/>
    <p:sldId id="357" r:id="rId47"/>
    <p:sldId id="311" r:id="rId48"/>
    <p:sldId id="315" r:id="rId49"/>
    <p:sldId id="316" r:id="rId50"/>
    <p:sldId id="318" r:id="rId51"/>
    <p:sldId id="337" r:id="rId52"/>
    <p:sldId id="306" r:id="rId53"/>
    <p:sldId id="310" r:id="rId54"/>
    <p:sldId id="326" r:id="rId55"/>
    <p:sldId id="328" r:id="rId56"/>
    <p:sldId id="327" r:id="rId57"/>
    <p:sldId id="295" r:id="rId58"/>
  </p:sldIdLst>
  <p:sldSz cx="9144000" cy="6858000" type="screen4x3"/>
  <p:notesSz cx="6645275" cy="9777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EAB85E"/>
    <a:srgbClr val="352973"/>
    <a:srgbClr val="006699"/>
    <a:srgbClr val="808080"/>
    <a:srgbClr val="00344F"/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13" autoAdjust="0"/>
    <p:restoredTop sz="94660"/>
  </p:normalViewPr>
  <p:slideViewPr>
    <p:cSldViewPr>
      <p:cViewPr varScale="1">
        <p:scale>
          <a:sx n="70" d="100"/>
          <a:sy n="70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888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888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87665-3891-48CA-BABD-EE478559FF7A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7888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528" y="4644271"/>
            <a:ext cx="5316220" cy="4399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6845"/>
            <a:ext cx="2879619" cy="4888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4118" y="9286845"/>
            <a:ext cx="2879619" cy="4888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5280A-AF21-41D0-9002-33C436FA08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2069E1-4B65-4F71-B217-8E242D25A81D}" type="slidenum">
              <a:rPr lang="en-US"/>
              <a:pPr/>
              <a:t>29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E1872-CA3F-4005-8DE2-2BA7110A5081}" type="slidenum">
              <a:rPr lang="en-US"/>
              <a:pPr/>
              <a:t>43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BA27-0522-4F7A-B304-C99C3D261C3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E7C1-A44A-41AD-974A-D99AD8B6B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0B2D-8C8A-4881-B6FF-8FFB731988D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17D8-2727-4743-9F0E-3FA0ED572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C660-FD1E-4592-9AC4-A554D6C19756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92A3-3A5A-42CF-9DD2-F06D7BB7D8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8BEC-F83B-49C0-AF14-6879C437CC30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1D4D44-7C67-43B8-B64F-184D995292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4736-2BE7-4F3F-B52F-F8903BC6CB1D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CC716-7B2A-411A-9688-202446388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E7D06-5801-408B-93E1-283010D9E08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C330-E12C-4052-A6B8-DE48235FD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§"/>
              <a:defRPr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Wingdings"/>
              </a:defRPr>
            </a:lvl1pPr>
            <a:lvl2pPr>
              <a:buClr>
                <a:schemeClr val="tx1"/>
              </a:buClr>
              <a:buFont typeface="Wingdings" pitchFamily="2" charset="2"/>
              <a:buChar char=""/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3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4F3F-C816-4BDA-8B38-4CAE9D5BD49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365125"/>
          </a:xfrm>
        </p:spPr>
        <p:txBody>
          <a:bodyPr/>
          <a:lstStyle>
            <a:lvl1pPr>
              <a:defRPr>
                <a:latin typeface="Times" pitchFamily="18" charset="0"/>
                <a:cs typeface="Tahoma" pitchFamily="34" charset="0"/>
              </a:defRPr>
            </a:lvl1pPr>
          </a:lstStyle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495301" y="2024066"/>
            <a:ext cx="571499" cy="498872"/>
            <a:chOff x="1110" y="2656"/>
            <a:chExt cx="1549" cy="1351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 Box 10"/>
          <p:cNvSpPr txBox="1">
            <a:spLocks noChangeArrowheads="1"/>
          </p:cNvSpPr>
          <p:nvPr userDrawn="1"/>
        </p:nvSpPr>
        <p:spPr bwMode="gray">
          <a:xfrm>
            <a:off x="615459" y="20444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grpSp>
        <p:nvGrpSpPr>
          <p:cNvPr id="12" name="Group 12"/>
          <p:cNvGrpSpPr>
            <a:grpSpLocks noChangeAspect="1"/>
          </p:cNvGrpSpPr>
          <p:nvPr userDrawn="1"/>
        </p:nvGrpSpPr>
        <p:grpSpPr bwMode="auto">
          <a:xfrm>
            <a:off x="495302" y="2938465"/>
            <a:ext cx="571498" cy="498872"/>
            <a:chOff x="3174" y="2656"/>
            <a:chExt cx="1549" cy="1351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gray">
          <a:xfrm>
            <a:off x="615459" y="29588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17" name="Group 20"/>
          <p:cNvGrpSpPr>
            <a:grpSpLocks noChangeAspect="1"/>
          </p:cNvGrpSpPr>
          <p:nvPr userDrawn="1"/>
        </p:nvGrpSpPr>
        <p:grpSpPr bwMode="auto">
          <a:xfrm>
            <a:off x="495302" y="3830640"/>
            <a:ext cx="571498" cy="498872"/>
            <a:chOff x="1110" y="2656"/>
            <a:chExt cx="1549" cy="1351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1" name="Text Box 26"/>
          <p:cNvSpPr txBox="1">
            <a:spLocks noChangeArrowheads="1"/>
          </p:cNvSpPr>
          <p:nvPr userDrawn="1"/>
        </p:nvSpPr>
        <p:spPr bwMode="gray">
          <a:xfrm>
            <a:off x="615459" y="38510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3</a:t>
            </a:r>
          </a:p>
        </p:txBody>
      </p:sp>
      <p:grpSp>
        <p:nvGrpSpPr>
          <p:cNvPr id="22" name="Group 28"/>
          <p:cNvGrpSpPr>
            <a:grpSpLocks noChangeAspect="1"/>
          </p:cNvGrpSpPr>
          <p:nvPr userDrawn="1"/>
        </p:nvGrpSpPr>
        <p:grpSpPr bwMode="auto">
          <a:xfrm>
            <a:off x="495302" y="4745040"/>
            <a:ext cx="571498" cy="498872"/>
            <a:chOff x="3174" y="2656"/>
            <a:chExt cx="1549" cy="1351"/>
          </a:xfrm>
        </p:grpSpPr>
        <p:sp>
          <p:nvSpPr>
            <p:cNvPr id="23" name="AutoShape 29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1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" name="Text Box 34"/>
          <p:cNvSpPr txBox="1">
            <a:spLocks noChangeArrowheads="1"/>
          </p:cNvSpPr>
          <p:nvPr userDrawn="1"/>
        </p:nvSpPr>
        <p:spPr bwMode="gray">
          <a:xfrm>
            <a:off x="615459" y="47654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2029473"/>
            <a:ext cx="45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mtClean="0">
                <a:latin typeface="Wingdings" pitchFamily="2" charset="2"/>
              </a:rPr>
              <a:t></a:t>
            </a:r>
            <a:endParaRPr lang="en-US" sz="3200" b="1">
              <a:latin typeface="Wingdings" pitchFamily="2" charset="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SzPct val="80000"/>
              <a:buFont typeface="Wingdings" pitchFamily="2" charset="2"/>
              <a:buChar char="Ø"/>
              <a:defRPr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>
              <a:buClr>
                <a:schemeClr val="tx1"/>
              </a:buClr>
              <a:buFont typeface="Wingdings" pitchFamily="2" charset="2"/>
              <a:buChar char=""/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defRPr>
            </a:lvl3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AD28-A1D6-48AB-ABDC-E920EBF2C47A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495301" y="2024066"/>
            <a:ext cx="571499" cy="498872"/>
            <a:chOff x="1110" y="2656"/>
            <a:chExt cx="1549" cy="1351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 Box 10"/>
          <p:cNvSpPr txBox="1">
            <a:spLocks noChangeArrowheads="1"/>
          </p:cNvSpPr>
          <p:nvPr userDrawn="1"/>
        </p:nvSpPr>
        <p:spPr bwMode="gray">
          <a:xfrm>
            <a:off x="615459" y="20444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grpSp>
        <p:nvGrpSpPr>
          <p:cNvPr id="12" name="Group 12"/>
          <p:cNvGrpSpPr>
            <a:grpSpLocks noChangeAspect="1"/>
          </p:cNvGrpSpPr>
          <p:nvPr userDrawn="1"/>
        </p:nvGrpSpPr>
        <p:grpSpPr bwMode="auto">
          <a:xfrm>
            <a:off x="495302" y="2938465"/>
            <a:ext cx="571498" cy="498872"/>
            <a:chOff x="3174" y="2656"/>
            <a:chExt cx="1549" cy="1351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gray">
          <a:xfrm>
            <a:off x="615459" y="29588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17" name="Group 20"/>
          <p:cNvGrpSpPr>
            <a:grpSpLocks noChangeAspect="1"/>
          </p:cNvGrpSpPr>
          <p:nvPr userDrawn="1"/>
        </p:nvGrpSpPr>
        <p:grpSpPr bwMode="auto">
          <a:xfrm>
            <a:off x="495302" y="3830640"/>
            <a:ext cx="571498" cy="498872"/>
            <a:chOff x="1110" y="2656"/>
            <a:chExt cx="1549" cy="1351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Text Box 26"/>
          <p:cNvSpPr txBox="1">
            <a:spLocks noChangeArrowheads="1"/>
          </p:cNvSpPr>
          <p:nvPr userDrawn="1"/>
        </p:nvSpPr>
        <p:spPr bwMode="gray">
          <a:xfrm>
            <a:off x="615459" y="38510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3</a:t>
            </a:r>
          </a:p>
        </p:txBody>
      </p:sp>
      <p:grpSp>
        <p:nvGrpSpPr>
          <p:cNvPr id="22" name="Group 28"/>
          <p:cNvGrpSpPr>
            <a:grpSpLocks noChangeAspect="1"/>
          </p:cNvGrpSpPr>
          <p:nvPr userDrawn="1"/>
        </p:nvGrpSpPr>
        <p:grpSpPr bwMode="auto">
          <a:xfrm>
            <a:off x="495302" y="4745040"/>
            <a:ext cx="571498" cy="498872"/>
            <a:chOff x="3174" y="2656"/>
            <a:chExt cx="1549" cy="1351"/>
          </a:xfrm>
        </p:grpSpPr>
        <p:sp>
          <p:nvSpPr>
            <p:cNvPr id="23" name="AutoShape 29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1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" name="Text Box 34"/>
          <p:cNvSpPr txBox="1">
            <a:spLocks noChangeArrowheads="1"/>
          </p:cNvSpPr>
          <p:nvPr userDrawn="1"/>
        </p:nvSpPr>
        <p:spPr bwMode="gray">
          <a:xfrm>
            <a:off x="615459" y="47654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0" y="2955593"/>
            <a:ext cx="45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mtClean="0">
                <a:latin typeface="Wingdings" pitchFamily="2" charset="2"/>
              </a:rPr>
              <a:t></a:t>
            </a:r>
            <a:endParaRPr lang="en-US" sz="3200" b="1">
              <a:latin typeface="Wingdings" pitchFamily="2" charset="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v"/>
              <a:defRPr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>
              <a:buClr>
                <a:schemeClr val="tx1"/>
              </a:buClr>
              <a:buFont typeface="Wingdings" pitchFamily="2" charset="2"/>
              <a:buChar char=""/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defRPr>
            </a:lvl3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413D-77C8-4E5A-9F3B-98B049F07F2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495301" y="2024066"/>
            <a:ext cx="571499" cy="498872"/>
            <a:chOff x="1110" y="2656"/>
            <a:chExt cx="1549" cy="1351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 Box 10"/>
          <p:cNvSpPr txBox="1">
            <a:spLocks noChangeArrowheads="1"/>
          </p:cNvSpPr>
          <p:nvPr userDrawn="1"/>
        </p:nvSpPr>
        <p:spPr bwMode="gray">
          <a:xfrm>
            <a:off x="615459" y="20444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grpSp>
        <p:nvGrpSpPr>
          <p:cNvPr id="12" name="Group 12"/>
          <p:cNvGrpSpPr>
            <a:grpSpLocks noChangeAspect="1"/>
          </p:cNvGrpSpPr>
          <p:nvPr userDrawn="1"/>
        </p:nvGrpSpPr>
        <p:grpSpPr bwMode="auto">
          <a:xfrm>
            <a:off x="495302" y="2938465"/>
            <a:ext cx="571498" cy="498872"/>
            <a:chOff x="3174" y="2656"/>
            <a:chExt cx="1549" cy="1351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gray">
          <a:xfrm>
            <a:off x="615459" y="29588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17" name="Group 20"/>
          <p:cNvGrpSpPr>
            <a:grpSpLocks noChangeAspect="1"/>
          </p:cNvGrpSpPr>
          <p:nvPr userDrawn="1"/>
        </p:nvGrpSpPr>
        <p:grpSpPr bwMode="auto">
          <a:xfrm>
            <a:off x="495302" y="3830640"/>
            <a:ext cx="571498" cy="498872"/>
            <a:chOff x="1110" y="2656"/>
            <a:chExt cx="1549" cy="1351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Text Box 26"/>
          <p:cNvSpPr txBox="1">
            <a:spLocks noChangeArrowheads="1"/>
          </p:cNvSpPr>
          <p:nvPr userDrawn="1"/>
        </p:nvSpPr>
        <p:spPr bwMode="gray">
          <a:xfrm>
            <a:off x="615459" y="38510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3</a:t>
            </a:r>
          </a:p>
        </p:txBody>
      </p:sp>
      <p:grpSp>
        <p:nvGrpSpPr>
          <p:cNvPr id="22" name="Group 28"/>
          <p:cNvGrpSpPr>
            <a:grpSpLocks noChangeAspect="1"/>
          </p:cNvGrpSpPr>
          <p:nvPr userDrawn="1"/>
        </p:nvGrpSpPr>
        <p:grpSpPr bwMode="auto">
          <a:xfrm>
            <a:off x="495302" y="4745040"/>
            <a:ext cx="571498" cy="498872"/>
            <a:chOff x="3174" y="2656"/>
            <a:chExt cx="1549" cy="1351"/>
          </a:xfrm>
        </p:grpSpPr>
        <p:sp>
          <p:nvSpPr>
            <p:cNvPr id="23" name="AutoShape 29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1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" name="Text Box 34"/>
          <p:cNvSpPr txBox="1">
            <a:spLocks noChangeArrowheads="1"/>
          </p:cNvSpPr>
          <p:nvPr userDrawn="1"/>
        </p:nvSpPr>
        <p:spPr bwMode="gray">
          <a:xfrm>
            <a:off x="615459" y="47654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0" y="3834825"/>
            <a:ext cx="45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mtClean="0">
                <a:latin typeface="Wingdings" pitchFamily="2" charset="2"/>
              </a:rPr>
              <a:t></a:t>
            </a:r>
            <a:endParaRPr lang="en-US" sz="3200" b="1">
              <a:latin typeface="Wingdings" pitchFamily="2" charset="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v"/>
              <a:defRPr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>
              <a:buClr>
                <a:schemeClr val="tx1"/>
              </a:buClr>
              <a:buFont typeface="Wingdings" pitchFamily="2" charset="2"/>
              <a:buChar char=""/>
              <a:defRPr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defRPr>
            </a:lvl3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0993-6A5F-464C-A073-0DF203E4FDAD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495301" y="2024066"/>
            <a:ext cx="571499" cy="498872"/>
            <a:chOff x="1110" y="2656"/>
            <a:chExt cx="1549" cy="1351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 Box 10"/>
          <p:cNvSpPr txBox="1">
            <a:spLocks noChangeArrowheads="1"/>
          </p:cNvSpPr>
          <p:nvPr userDrawn="1"/>
        </p:nvSpPr>
        <p:spPr bwMode="gray">
          <a:xfrm>
            <a:off x="615459" y="20444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grpSp>
        <p:nvGrpSpPr>
          <p:cNvPr id="12" name="Group 12"/>
          <p:cNvGrpSpPr>
            <a:grpSpLocks noChangeAspect="1"/>
          </p:cNvGrpSpPr>
          <p:nvPr userDrawn="1"/>
        </p:nvGrpSpPr>
        <p:grpSpPr bwMode="auto">
          <a:xfrm>
            <a:off x="495302" y="2938465"/>
            <a:ext cx="571498" cy="498872"/>
            <a:chOff x="3174" y="2656"/>
            <a:chExt cx="1549" cy="1351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gray">
          <a:xfrm>
            <a:off x="615459" y="29588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17" name="Group 20"/>
          <p:cNvGrpSpPr>
            <a:grpSpLocks noChangeAspect="1"/>
          </p:cNvGrpSpPr>
          <p:nvPr userDrawn="1"/>
        </p:nvGrpSpPr>
        <p:grpSpPr bwMode="auto">
          <a:xfrm>
            <a:off x="495302" y="3830640"/>
            <a:ext cx="571498" cy="498872"/>
            <a:chOff x="1110" y="2656"/>
            <a:chExt cx="1549" cy="1351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24B443"/>
                </a:gs>
                <a:gs pos="100000">
                  <a:srgbClr val="115D1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Text Box 26"/>
          <p:cNvSpPr txBox="1">
            <a:spLocks noChangeArrowheads="1"/>
          </p:cNvSpPr>
          <p:nvPr userDrawn="1"/>
        </p:nvSpPr>
        <p:spPr bwMode="gray">
          <a:xfrm>
            <a:off x="615459" y="38510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3</a:t>
            </a:r>
          </a:p>
        </p:txBody>
      </p:sp>
      <p:grpSp>
        <p:nvGrpSpPr>
          <p:cNvPr id="22" name="Group 28"/>
          <p:cNvGrpSpPr>
            <a:grpSpLocks noChangeAspect="1"/>
          </p:cNvGrpSpPr>
          <p:nvPr userDrawn="1"/>
        </p:nvGrpSpPr>
        <p:grpSpPr bwMode="auto">
          <a:xfrm>
            <a:off x="495302" y="4745040"/>
            <a:ext cx="571498" cy="498872"/>
            <a:chOff x="3174" y="2656"/>
            <a:chExt cx="1549" cy="1351"/>
          </a:xfrm>
        </p:grpSpPr>
        <p:sp>
          <p:nvSpPr>
            <p:cNvPr id="23" name="AutoShape 29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1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7032"/>
                </a:gs>
                <a:gs pos="100000">
                  <a:srgbClr val="84482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" name="Text Box 34"/>
          <p:cNvSpPr txBox="1">
            <a:spLocks noChangeArrowheads="1"/>
          </p:cNvSpPr>
          <p:nvPr userDrawn="1"/>
        </p:nvSpPr>
        <p:spPr bwMode="gray">
          <a:xfrm>
            <a:off x="615459" y="47654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0" y="4749225"/>
            <a:ext cx="45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mtClean="0">
                <a:latin typeface="Wingdings" pitchFamily="2" charset="2"/>
              </a:rPr>
              <a:t></a:t>
            </a:r>
            <a:endParaRPr lang="en-US" sz="3200" b="1">
              <a:latin typeface="Wingdings" pitchFamily="2" charset="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Chươ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914144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4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ea typeface="+mj-ea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810000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9BEE-CEF4-4EFC-A3F7-1E8AC68B8FB7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356350"/>
            <a:ext cx="3352800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8C16-A232-4230-92E7-53CF9C7595C2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336BF-DD81-4E00-8080-FAE47DAAC8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5004-5046-4746-AE55-66A3993CCDC2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E9E0-18B3-44E8-8106-6AB92AE3AF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B653-F745-49A0-A210-D0B61DE1B56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6E2B-6FF1-4775-BA33-2D797F94C3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219200" y="1935480"/>
            <a:ext cx="7467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0E150C-65B7-4CB8-AAD1-B1D3DA74D611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091B09-6C65-479D-B456-7D5C6FCD9AB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38" name="Rectangle 5"/>
          <p:cNvSpPr>
            <a:spLocks noChangeArrowheads="1"/>
          </p:cNvSpPr>
          <p:nvPr userDrawn="1"/>
        </p:nvSpPr>
        <p:spPr bwMode="auto">
          <a:xfrm>
            <a:off x="457201" y="1600200"/>
            <a:ext cx="8229599" cy="76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2460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b="0" kern="1200">
          <a:ln>
            <a:noFill/>
          </a:ln>
          <a:solidFill>
            <a:schemeClr val="tx2"/>
          </a:solidFill>
          <a:effectLst/>
          <a:latin typeface="Arial Unicode MS" pitchFamily="34" charset="-128"/>
          <a:ea typeface="Arial Unicode MS" pitchFamily="34" charset="-128"/>
          <a:cs typeface="Arial Unicode MS" pitchFamily="34" charset="-128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Bài 2 - GIS</a:t>
            </a:r>
            <a:br>
              <a:rPr lang="en-US" smtClean="0"/>
            </a:br>
            <a:r>
              <a:rPr lang="en-US" smtClean="0"/>
              <a:t>Mô hình &amp; Cấu trúc dữ liệu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0409-D9C1-4B78-96E1-5FF1F8467D0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Như vậy mô hình dữ liệu Raster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Raster tạo ra từ những phần tử (ô lưới)</a:t>
            </a:r>
          </a:p>
          <a:p>
            <a:r>
              <a:rPr lang="en-US" smtClean="0"/>
              <a:t>Ô lưới (cell) là đơn vị cơ bản biểu thị một diện tích xác định trên Trái Đất</a:t>
            </a:r>
          </a:p>
          <a:p>
            <a:r>
              <a:rPr lang="en-US" smtClean="0"/>
              <a:t>Mỗi ô lưới có giá trị biểu thị phản xạ phổ hay đặc điểm của vị trí như:</a:t>
            </a:r>
          </a:p>
          <a:p>
            <a:pPr lvl="1"/>
            <a:r>
              <a:rPr lang="en-US" smtClean="0"/>
              <a:t>Kiểu đất, độ cao, nước, thực vật...</a:t>
            </a:r>
          </a:p>
          <a:p>
            <a:r>
              <a:rPr lang="en-US" smtClean="0"/>
              <a:t>Kích thước cell – độ phân giải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A19CD-D83C-45F3-95F2-F31759E2EECA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3D57-5A43-4BF2-AA77-F2BA23BD5181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2.1.2 Kiểu hiển thị raster</a:t>
            </a:r>
            <a:endParaRPr lang="en-US"/>
          </a:p>
        </p:txBody>
      </p:sp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28800"/>
            <a:ext cx="16732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14800"/>
            <a:ext cx="15716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2133600"/>
            <a:ext cx="629492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2.1.3 Tọa </a:t>
            </a:r>
            <a:r>
              <a:rPr lang="en-US"/>
              <a:t>độ </a:t>
            </a:r>
            <a:r>
              <a:rPr lang="en-US" smtClean="0"/>
              <a:t>cell-tọa độ bản đồ</a:t>
            </a: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Nắn chỉnh hình học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8743" y="2462114"/>
            <a:ext cx="4664857" cy="302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286000"/>
            <a:ext cx="27622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5F2D-6A80-4DA0-A04E-9F7E35E9A66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2.3 Raster </a:t>
            </a:r>
            <a:r>
              <a:rPr lang="en-US"/>
              <a:t>biểu diễn đối tượng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558A-E6C8-42A7-9FCA-C807F6B9A76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5478" name="Picture 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2438400"/>
            <a:ext cx="253132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80" name="Picture 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00400" y="2438400"/>
            <a:ext cx="258623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82" name="Picture 1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019800" y="2438399"/>
            <a:ext cx="284152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990600" y="4419600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Điểm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38600" y="4419600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Đường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86600" y="4343400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Vùng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B653-F745-49A0-A210-D0B61DE1B56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6E2B-6FF1-4775-BA33-2D797F94C3D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3369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962400"/>
            <a:ext cx="2001838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00600" y="1752600"/>
            <a:ext cx="40005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" y="5791200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Vệt dầu loang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46482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Thảm thực vật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90600" y="4038600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Địa hình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Ảnh vệ tinh (Raster)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88D2-C2EC-4D83-8F84-7024068F798D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0836" name="Picture 4" descr="AnGia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603504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6629400" y="1783080"/>
            <a:ext cx="20574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800" smtClean="0">
                <a:latin typeface="+mn-lt"/>
              </a:rPr>
              <a:t>Ảnh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800" smtClean="0">
                <a:latin typeface="+mn-lt"/>
              </a:rPr>
              <a:t>vệ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800" smtClean="0">
                <a:latin typeface="+mn-lt"/>
              </a:rPr>
              <a:t>tinh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800" smtClean="0">
                <a:latin typeface="+mn-lt"/>
              </a:rPr>
              <a:t>Rạch giá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lang="en-US" sz="2800" smtClean="0">
              <a:latin typeface="+mn-lt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800" smtClean="0">
                <a:latin typeface="+mn-lt"/>
              </a:rPr>
              <a:t>Việt nam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Raster biểu diễn địa hình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F027-EC1C-44E9-98CF-3937D9729CFF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483349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25" y="1962150"/>
            <a:ext cx="28289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6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2625" y="4171950"/>
            <a:ext cx="28479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2.4 Tính </a:t>
            </a:r>
            <a:r>
              <a:rPr lang="en-US"/>
              <a:t>toán với raster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6400" y="2043428"/>
            <a:ext cx="4140000" cy="25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2642" y="2286000"/>
            <a:ext cx="3077958" cy="198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A15E-5713-4EF6-8299-045B72CDD86E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Câu hỏi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76400" y="1935163"/>
            <a:ext cx="7467600" cy="4389437"/>
          </a:xfrm>
        </p:spPr>
        <p:txBody>
          <a:bodyPr/>
          <a:lstStyle/>
          <a:p>
            <a:r>
              <a:rPr lang="en-US" sz="2600"/>
              <a:t>Giá trị những cell trong raster</a:t>
            </a:r>
          </a:p>
          <a:p>
            <a:pPr lvl="1"/>
            <a:r>
              <a:rPr lang="en-US" sz="2200"/>
              <a:t>Quá trình raster hóa các đặc điểm môi trường</a:t>
            </a:r>
          </a:p>
          <a:p>
            <a:pPr lvl="1"/>
            <a:r>
              <a:rPr lang="en-US" sz="2200" smtClean="0"/>
              <a:t>Khả năng biểu diễn đặc điểm môi trường</a:t>
            </a:r>
            <a:endParaRPr lang="en-US" sz="2200"/>
          </a:p>
          <a:p>
            <a:pPr lvl="1"/>
            <a:r>
              <a:rPr lang="en-US" sz="2200" smtClean="0"/>
              <a:t>Khoảng </a:t>
            </a:r>
            <a:r>
              <a:rPr lang="en-US" sz="2200"/>
              <a:t>giá </a:t>
            </a:r>
            <a:r>
              <a:rPr lang="en-US" sz="2200" smtClean="0"/>
              <a:t>trị biểu diễn</a:t>
            </a:r>
            <a:endParaRPr lang="en-US" sz="2200"/>
          </a:p>
          <a:p>
            <a:pPr lvl="1"/>
            <a:r>
              <a:rPr lang="en-US" sz="2200" smtClean="0"/>
              <a:t>Điểm mạnh, yếu raster</a:t>
            </a:r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 MÔ HÌNH VECTOR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BCCF-3FEE-4A01-A0FA-4C83477EAABA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Nội dung bài 2</a:t>
            </a:r>
            <a:endParaRPr lang="en-US"/>
          </a:p>
        </p:txBody>
      </p: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DC0-CF9E-41DA-8489-86EB54F9BC7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3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grpSp>
        <p:nvGrpSpPr>
          <p:cNvPr id="96259" name="Group 3"/>
          <p:cNvGrpSpPr>
            <a:grpSpLocks/>
          </p:cNvGrpSpPr>
          <p:nvPr/>
        </p:nvGrpSpPr>
        <p:grpSpPr bwMode="auto">
          <a:xfrm>
            <a:off x="2057400" y="2209800"/>
            <a:ext cx="5410207" cy="665163"/>
            <a:chOff x="1248" y="1344"/>
            <a:chExt cx="3408" cy="419"/>
          </a:xfrm>
        </p:grpSpPr>
        <p:grpSp>
          <p:nvGrpSpPr>
            <p:cNvPr id="96260" name="Group 4"/>
            <p:cNvGrpSpPr>
              <a:grpSpLocks/>
            </p:cNvGrpSpPr>
            <p:nvPr/>
          </p:nvGrpSpPr>
          <p:grpSpPr bwMode="auto">
            <a:xfrm>
              <a:off x="1248" y="1344"/>
              <a:ext cx="480" cy="419"/>
              <a:chOff x="1110" y="2656"/>
              <a:chExt cx="1549" cy="1351"/>
            </a:xfrm>
          </p:grpSpPr>
          <p:sp>
            <p:nvSpPr>
              <p:cNvPr id="96261" name="AutoShape 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62" name="AutoShape 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63" name="AutoShape 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24B443"/>
                  </a:gs>
                  <a:gs pos="100000">
                    <a:srgbClr val="115D1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6264" name="Line 8"/>
            <p:cNvSpPr>
              <a:spLocks noChangeShapeType="1"/>
            </p:cNvSpPr>
            <p:nvPr/>
          </p:nvSpPr>
          <p:spPr bwMode="auto">
            <a:xfrm>
              <a:off x="1632" y="1728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5" name="Text Box 9"/>
            <p:cNvSpPr txBox="1">
              <a:spLocks noChangeArrowheads="1"/>
            </p:cNvSpPr>
            <p:nvPr/>
          </p:nvSpPr>
          <p:spPr bwMode="auto">
            <a:xfrm>
              <a:off x="2256" y="1392"/>
              <a:ext cx="145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chemeClr val="accent1"/>
                  </a:solidFill>
                </a:rPr>
                <a:t>Mô hình dữ liệu</a:t>
              </a:r>
            </a:p>
          </p:txBody>
        </p:sp>
        <p:sp>
          <p:nvSpPr>
            <p:cNvPr id="96266" name="Text Box 10"/>
            <p:cNvSpPr txBox="1">
              <a:spLocks noChangeArrowheads="1"/>
            </p:cNvSpPr>
            <p:nvPr/>
          </p:nvSpPr>
          <p:spPr bwMode="gray">
            <a:xfrm>
              <a:off x="1372" y="140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96267" name="Group 11"/>
          <p:cNvGrpSpPr>
            <a:grpSpLocks/>
          </p:cNvGrpSpPr>
          <p:nvPr/>
        </p:nvGrpSpPr>
        <p:grpSpPr bwMode="auto">
          <a:xfrm>
            <a:off x="2057400" y="3124200"/>
            <a:ext cx="5410208" cy="665163"/>
            <a:chOff x="1248" y="1920"/>
            <a:chExt cx="3408" cy="419"/>
          </a:xfrm>
        </p:grpSpPr>
        <p:grpSp>
          <p:nvGrpSpPr>
            <p:cNvPr id="96268" name="Group 12"/>
            <p:cNvGrpSpPr>
              <a:grpSpLocks/>
            </p:cNvGrpSpPr>
            <p:nvPr/>
          </p:nvGrpSpPr>
          <p:grpSpPr bwMode="auto">
            <a:xfrm>
              <a:off x="1248" y="1920"/>
              <a:ext cx="480" cy="419"/>
              <a:chOff x="3174" y="2656"/>
              <a:chExt cx="1549" cy="1351"/>
            </a:xfrm>
          </p:grpSpPr>
          <p:sp>
            <p:nvSpPr>
              <p:cNvPr id="96269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0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1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CC7032"/>
                  </a:gs>
                  <a:gs pos="100000">
                    <a:srgbClr val="84482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6272" name="Line 16"/>
            <p:cNvSpPr>
              <a:spLocks noChangeShapeType="1"/>
            </p:cNvSpPr>
            <p:nvPr/>
          </p:nvSpPr>
          <p:spPr bwMode="auto">
            <a:xfrm>
              <a:off x="1632" y="230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73" name="Text Box 17"/>
            <p:cNvSpPr txBox="1">
              <a:spLocks noChangeArrowheads="1"/>
            </p:cNvSpPr>
            <p:nvPr/>
          </p:nvSpPr>
          <p:spPr bwMode="auto">
            <a:xfrm>
              <a:off x="2256" y="1968"/>
              <a:ext cx="142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chemeClr val="accent1"/>
                  </a:solidFill>
                </a:rPr>
                <a:t>Mô hình Raster</a:t>
              </a:r>
            </a:p>
          </p:txBody>
        </p:sp>
        <p:sp>
          <p:nvSpPr>
            <p:cNvPr id="96274" name="Text Box 18"/>
            <p:cNvSpPr txBox="1">
              <a:spLocks noChangeArrowheads="1"/>
            </p:cNvSpPr>
            <p:nvPr/>
          </p:nvSpPr>
          <p:spPr bwMode="gray">
            <a:xfrm>
              <a:off x="1372" y="1982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6275" name="Group 19"/>
          <p:cNvGrpSpPr>
            <a:grpSpLocks/>
          </p:cNvGrpSpPr>
          <p:nvPr/>
        </p:nvGrpSpPr>
        <p:grpSpPr bwMode="auto">
          <a:xfrm>
            <a:off x="2057400" y="4016375"/>
            <a:ext cx="5410207" cy="665163"/>
            <a:chOff x="1248" y="2482"/>
            <a:chExt cx="3408" cy="419"/>
          </a:xfrm>
        </p:grpSpPr>
        <p:grpSp>
          <p:nvGrpSpPr>
            <p:cNvPr id="96276" name="Group 20"/>
            <p:cNvGrpSpPr>
              <a:grpSpLocks/>
            </p:cNvGrpSpPr>
            <p:nvPr/>
          </p:nvGrpSpPr>
          <p:grpSpPr bwMode="auto">
            <a:xfrm>
              <a:off x="1248" y="2482"/>
              <a:ext cx="480" cy="419"/>
              <a:chOff x="1110" y="2656"/>
              <a:chExt cx="1549" cy="1351"/>
            </a:xfrm>
          </p:grpSpPr>
          <p:sp>
            <p:nvSpPr>
              <p:cNvPr id="96277" name="AutoShape 2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8" name="AutoShape 2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9" name="AutoShape 23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24B443"/>
                  </a:gs>
                  <a:gs pos="100000">
                    <a:srgbClr val="115D1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6280" name="Line 24"/>
            <p:cNvSpPr>
              <a:spLocks noChangeShapeType="1"/>
            </p:cNvSpPr>
            <p:nvPr/>
          </p:nvSpPr>
          <p:spPr bwMode="auto">
            <a:xfrm>
              <a:off x="1632" y="2866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81" name="Text Box 25"/>
            <p:cNvSpPr txBox="1">
              <a:spLocks noChangeArrowheads="1"/>
            </p:cNvSpPr>
            <p:nvPr/>
          </p:nvSpPr>
          <p:spPr bwMode="auto">
            <a:xfrm>
              <a:off x="2256" y="2530"/>
              <a:ext cx="141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chemeClr val="accent1"/>
                  </a:solidFill>
                </a:rPr>
                <a:t>Mô Hình vector</a:t>
              </a:r>
            </a:p>
          </p:txBody>
        </p:sp>
        <p:sp>
          <p:nvSpPr>
            <p:cNvPr id="96282" name="Text Box 26"/>
            <p:cNvSpPr txBox="1">
              <a:spLocks noChangeArrowheads="1"/>
            </p:cNvSpPr>
            <p:nvPr/>
          </p:nvSpPr>
          <p:spPr bwMode="gray">
            <a:xfrm>
              <a:off x="1372" y="254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6283" name="Group 27"/>
          <p:cNvGrpSpPr>
            <a:grpSpLocks/>
          </p:cNvGrpSpPr>
          <p:nvPr/>
        </p:nvGrpSpPr>
        <p:grpSpPr bwMode="auto">
          <a:xfrm>
            <a:off x="2057400" y="4930775"/>
            <a:ext cx="5410208" cy="665163"/>
            <a:chOff x="1248" y="3058"/>
            <a:chExt cx="3408" cy="419"/>
          </a:xfrm>
        </p:grpSpPr>
        <p:grpSp>
          <p:nvGrpSpPr>
            <p:cNvPr id="96284" name="Group 28"/>
            <p:cNvGrpSpPr>
              <a:grpSpLocks/>
            </p:cNvGrpSpPr>
            <p:nvPr/>
          </p:nvGrpSpPr>
          <p:grpSpPr bwMode="auto">
            <a:xfrm>
              <a:off x="1248" y="3058"/>
              <a:ext cx="480" cy="419"/>
              <a:chOff x="3174" y="2656"/>
              <a:chExt cx="1549" cy="1351"/>
            </a:xfrm>
          </p:grpSpPr>
          <p:sp>
            <p:nvSpPr>
              <p:cNvPr id="96285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86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87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CC7032"/>
                  </a:gs>
                  <a:gs pos="100000">
                    <a:srgbClr val="84482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6288" name="Line 32"/>
            <p:cNvSpPr>
              <a:spLocks noChangeShapeType="1"/>
            </p:cNvSpPr>
            <p:nvPr/>
          </p:nvSpPr>
          <p:spPr bwMode="auto">
            <a:xfrm>
              <a:off x="1632" y="344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89" name="Text Box 33"/>
            <p:cNvSpPr txBox="1">
              <a:spLocks noChangeArrowheads="1"/>
            </p:cNvSpPr>
            <p:nvPr/>
          </p:nvSpPr>
          <p:spPr bwMode="auto">
            <a:xfrm>
              <a:off x="2256" y="3106"/>
              <a:ext cx="117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chemeClr val="accent1"/>
                  </a:solidFill>
                </a:rPr>
                <a:t>Mô hình TIN</a:t>
              </a:r>
            </a:p>
          </p:txBody>
        </p:sp>
        <p:sp>
          <p:nvSpPr>
            <p:cNvPr id="96290" name="Text Box 34"/>
            <p:cNvSpPr txBox="1">
              <a:spLocks noChangeArrowheads="1"/>
            </p:cNvSpPr>
            <p:nvPr/>
          </p:nvSpPr>
          <p:spPr bwMode="gray">
            <a:xfrm>
              <a:off x="1372" y="3120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6E2B-6FF1-4775-BA33-2D797F94C3D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3.1 Khái niệm mô </a:t>
            </a:r>
            <a:r>
              <a:rPr lang="en-US"/>
              <a:t>hình vector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Biểu diễn các đặc trưng địa lý bằng các phần tử cơ bản (điểm, đường, vùng)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895600"/>
            <a:ext cx="62007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333D-0F59-4BAD-B886-A96A6FCF332B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Biểu diễn địa hình, giao thông, nhà </a:t>
            </a:r>
            <a:endParaRPr lang="en-US"/>
          </a:p>
        </p:txBody>
      </p:sp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9" y="2133600"/>
            <a:ext cx="552758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9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271837"/>
            <a:ext cx="1600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495800"/>
            <a:ext cx="1600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9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119312"/>
            <a:ext cx="15906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Vector Model</a:t>
            </a:r>
          </a:p>
          <a:p>
            <a:pPr>
              <a:lnSpc>
                <a:spcPct val="80000"/>
              </a:lnSpc>
            </a:pPr>
            <a:r>
              <a:rPr lang="en-US" sz="2800"/>
              <a:t>The fundamental concept of vector GIS is that all geographic features in the real work  can be represented either as:</a:t>
            </a:r>
          </a:p>
          <a:p>
            <a:pPr>
              <a:lnSpc>
                <a:spcPct val="80000"/>
              </a:lnSpc>
            </a:pPr>
            <a:r>
              <a:rPr lang="en-US" sz="2800"/>
              <a:t>points or dots  (nodes): trees, poles, fire plugs, airports, cities</a:t>
            </a:r>
          </a:p>
          <a:p>
            <a:pPr>
              <a:lnSpc>
                <a:spcPct val="80000"/>
              </a:lnSpc>
            </a:pPr>
            <a:r>
              <a:rPr lang="en-US" sz="2800"/>
              <a:t>lines (arcs): streams, streets, sewers,</a:t>
            </a:r>
          </a:p>
          <a:p>
            <a:pPr>
              <a:lnSpc>
                <a:spcPct val="80000"/>
              </a:lnSpc>
            </a:pPr>
            <a:r>
              <a:rPr lang="en-US" sz="2800"/>
              <a:t>areas (polygons): land parcels, cities, counties, forest, rock type </a:t>
            </a:r>
          </a:p>
          <a:p>
            <a:pPr>
              <a:lnSpc>
                <a:spcPct val="80000"/>
              </a:lnSpc>
            </a:pPr>
            <a:r>
              <a:rPr lang="en-US" sz="2800"/>
              <a:t>Because representation depends on shape, ArcView refers to files containing vector data as shapefiles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6818-FEE7-41FE-8F43-D7E1B96AA16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3.1.1 Điểm- cơ sở mô hình vector</a:t>
            </a: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Điểm biểu diễn các yếu tố địa lý </a:t>
            </a:r>
            <a:r>
              <a:rPr lang="en-US" b="1" smtClean="0"/>
              <a:t>đủ nhỏ</a:t>
            </a:r>
          </a:p>
          <a:p>
            <a:pPr lvl="1"/>
            <a:r>
              <a:rPr lang="en-US" smtClean="0"/>
              <a:t>Thể hiện qua cặp tọa độ (X,Y)</a:t>
            </a:r>
          </a:p>
          <a:p>
            <a:pPr lvl="1"/>
            <a:r>
              <a:rPr lang="en-US" smtClean="0"/>
              <a:t>Liên quan tới mức độ chi tiết thông tin-tỉ lệ bản đồ</a:t>
            </a:r>
          </a:p>
          <a:p>
            <a:pPr lvl="1"/>
            <a:r>
              <a:rPr lang="en-US" smtClean="0"/>
              <a:t>Điểm được phân loại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34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5486400"/>
            <a:ext cx="1800225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4038600"/>
            <a:ext cx="21812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810000"/>
            <a:ext cx="8413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3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4648200"/>
            <a:ext cx="9144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5298-27A7-488D-911C-092D49190A67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3.1.2 Đường gồm một chuỗi điểm</a:t>
            </a: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Thể hiện những yếu tố </a:t>
            </a:r>
            <a:r>
              <a:rPr lang="en-US" b="1" smtClean="0"/>
              <a:t>quá hẹp</a:t>
            </a:r>
          </a:p>
          <a:p>
            <a:pPr lvl="1"/>
            <a:r>
              <a:rPr lang="en-US" smtClean="0"/>
              <a:t>Mô hình nhờ một chuỗi cặp tọa độ</a:t>
            </a:r>
          </a:p>
          <a:p>
            <a:pPr lvl="1"/>
            <a:r>
              <a:rPr lang="en-US" smtClean="0"/>
              <a:t>Phân lọai kiểu nhờ thuộc tính</a:t>
            </a:r>
          </a:p>
          <a:p>
            <a:pPr lvl="2"/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125" y="3743325"/>
            <a:ext cx="26574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2950" y="3810000"/>
            <a:ext cx="4133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C4BC-FD81-4EE1-98C1-830C7FBA46C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3.1.3 Yếu </a:t>
            </a:r>
            <a:r>
              <a:rPr lang="en-US"/>
              <a:t>tố vùng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Mô hình vùng-Polygon biểu thị các đối tượng </a:t>
            </a:r>
            <a:r>
              <a:rPr lang="en-US" b="1"/>
              <a:t>tương đối đồng nhất, trên diện rộng</a:t>
            </a:r>
          </a:p>
          <a:p>
            <a:r>
              <a:rPr lang="en-US"/>
              <a:t>Mô hình nhờ các cặp tọa độ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436" y="3809999"/>
            <a:ext cx="4576857" cy="173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3037" y="3791338"/>
            <a:ext cx="26765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2387-A512-4BB0-BD0B-368FA5C3663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Như vậy mô hình dữ liệu Vector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mtClean="0"/>
              <a:t>Sử dụng những điểm lưu trữ bằng những tọa độ thực của chúng. 	</a:t>
            </a:r>
          </a:p>
          <a:p>
            <a:r>
              <a:rPr lang="vi-VN" smtClean="0"/>
              <a:t>Những đường (line) &amp; diện (polygon) được xây dựng từ  chuỗi những điểm theo thứ tự. </a:t>
            </a:r>
          </a:p>
          <a:p>
            <a:r>
              <a:rPr lang="vi-VN" smtClean="0"/>
              <a:t>Những đường có hướng theo thứ tự các điểm. </a:t>
            </a:r>
          </a:p>
          <a:p>
            <a:r>
              <a:rPr lang="vi-VN" smtClean="0"/>
              <a:t>Những vùng có thể xây dựng từ các điểm và đường. </a:t>
            </a:r>
          </a:p>
          <a:p>
            <a:r>
              <a:rPr lang="vi-VN" smtClean="0"/>
              <a:t>Vector có thể lưu trữ những thông tin về topology.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FD99-3815-415A-8616-88ACC8B633BF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5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2133600"/>
            <a:ext cx="7486650" cy="370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46162-CC5D-4D88-B386-41022C7555E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- hai kiểu dữ liệu cơ sở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Dữ liệu không gian (Spatial Data)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Thuộc tính phi không gian (Non-Spatial Attributes)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8A88-239F-48BC-AFD5-CD8571FC993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3. Cấu trúc Vector</a:t>
            </a: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Cấu trúc Spaghetti</a:t>
            </a:r>
          </a:p>
          <a:p>
            <a:r>
              <a:rPr lang="en-US" smtClean="0"/>
              <a:t>Topology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1.1 Mô hình &amp; mô hình dữ liệu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Mô hình</a:t>
            </a:r>
          </a:p>
          <a:p>
            <a:pPr lvl="1"/>
            <a:r>
              <a:rPr lang="en-US" smtClean="0"/>
              <a:t>Sử dụng biểu diễn một phần thế giới thực</a:t>
            </a:r>
          </a:p>
          <a:p>
            <a:pPr lvl="2"/>
            <a:r>
              <a:rPr lang="en-US" smtClean="0"/>
              <a:t>Quả địa cầu là mô hình Thế giới</a:t>
            </a:r>
          </a:p>
          <a:p>
            <a:pPr lvl="2"/>
            <a:r>
              <a:rPr lang="en-US" smtClean="0"/>
              <a:t>Bản đồ mô hình một phần không gian biểu diễn</a:t>
            </a:r>
          </a:p>
          <a:p>
            <a:pPr lvl="2"/>
            <a:r>
              <a:rPr lang="en-US" smtClean="0"/>
              <a:t>Mô hình chỉ mô tả một khía cạnh của thế giới thực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AFED-DBDA-4E79-B75D-BF12AD372600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 Cấu trúc Spaghetti</a:t>
            </a: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Những điểm, đường, diện biểu diễn vị trí, phân bố và có thể gọi là cấu trúc đường biên.</a:t>
            </a:r>
          </a:p>
          <a:p>
            <a:r>
              <a:rPr lang="en-US" smtClean="0"/>
              <a:t>Mỗi đa giác được mã hóa theo trật tự các vị trí hình thành đường biên của vùng khép kín theo hệ trục tọa độ nào đó</a:t>
            </a:r>
          </a:p>
          <a:p>
            <a:r>
              <a:rPr lang="en-US" smtClean="0"/>
              <a:t>Mỗi đa giác được lưu trữ độc lập. Trong cấu trúc này không có mô tả để biết các vùng kề nhau.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Spaghetti polygon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02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773238"/>
            <a:ext cx="6192838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Quan hệ các đối tượng vector</a:t>
            </a:r>
            <a:endParaRPr lang="en-US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Điểm-Điểm (Point-point )</a:t>
            </a:r>
          </a:p>
          <a:p>
            <a:pPr lvl="1"/>
            <a:r>
              <a:rPr lang="en-US" smtClean="0"/>
              <a:t>"is within": tìm tất cả những điểm lấy mẫu trong phạm vi 1 km từ vị trí trạm quan trắc.</a:t>
            </a:r>
          </a:p>
          <a:p>
            <a:pPr lvl="1"/>
            <a:r>
              <a:rPr lang="en-US" smtClean="0"/>
              <a:t>"is nearest to": tìm những vị trí điểm rác thải nguy hiểm gần nhất lỗ khoan nước ngầm.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Điểm-Đường (Point-line) </a:t>
            </a:r>
          </a:p>
          <a:p>
            <a:pPr lvl="1"/>
            <a:r>
              <a:rPr lang="en-US" smtClean="0"/>
              <a:t>	"ends at": tìm điểm cắt tại cuối con đường. </a:t>
            </a:r>
          </a:p>
          <a:p>
            <a:pPr lvl="1"/>
            <a:r>
              <a:rPr lang="en-US" smtClean="0"/>
              <a:t>	"is nearest to": tìm con đường gần nhất vị trí xảy ra núi lửa.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Điểm-diện tích (Point-area) </a:t>
            </a:r>
          </a:p>
          <a:p>
            <a:pPr lvl="1"/>
            <a:r>
              <a:rPr lang="en-US" smtClean="0"/>
              <a:t>	"is contained in": tìm tất cả trạm quan trắc không khí trong thành phố Hồ Chí Minh. </a:t>
            </a:r>
          </a:p>
          <a:p>
            <a:pPr lvl="1"/>
            <a:r>
              <a:rPr lang="en-US" smtClean="0"/>
              <a:t>	"can be seen from": xác định những hồ nước thấy được từ một vị trí xác định.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Đường-Diện tích (Line-area) </a:t>
            </a:r>
          </a:p>
          <a:p>
            <a:pPr lvl="1"/>
            <a:r>
              <a:rPr lang="en-US" smtClean="0"/>
              <a:t>"crosses": tìm tất cả loại đất cắt qua tuyến đường sắp làm. </a:t>
            </a:r>
          </a:p>
          <a:p>
            <a:pPr lvl="1"/>
            <a:r>
              <a:rPr lang="en-US" smtClean="0"/>
              <a:t>"borders": tìm con đường là một phần đường biên của công viên.</a:t>
            </a:r>
          </a:p>
          <a:p>
            <a:r>
              <a:rPr lang="en-US" smtClean="0"/>
              <a:t>Diện tích-Diện tích (Area-area) </a:t>
            </a:r>
          </a:p>
          <a:p>
            <a:pPr lvl="1"/>
            <a:r>
              <a:rPr lang="en-US" smtClean="0"/>
              <a:t>	"overlaps": xác định phần chồng nhau giữa những kiểu đất trên bản đồ A, và những kiểu sử dụng đất trên bản đồ B. </a:t>
            </a:r>
          </a:p>
          <a:p>
            <a:pPr lvl="1"/>
            <a:r>
              <a:rPr lang="en-US" smtClean="0"/>
              <a:t>“is nearest to": tìm hồ nước gần nhất một đám cháy rừng. </a:t>
            </a:r>
          </a:p>
          <a:p>
            <a:pPr lvl="1"/>
            <a:r>
              <a:rPr lang="en-US" smtClean="0"/>
              <a:t>"is adjacent to": khám phá những diện tích có chung đường biên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Đường-Đường (Line-line) </a:t>
            </a:r>
          </a:p>
          <a:p>
            <a:pPr lvl="1"/>
            <a:r>
              <a:rPr lang="en-US" smtClean="0"/>
              <a:t>	"crosses": xác định con đường cắt qua sông. </a:t>
            </a:r>
          </a:p>
          <a:p>
            <a:pPr lvl="1"/>
            <a:r>
              <a:rPr lang="en-US" smtClean="0"/>
              <a:t>	"comes within": tìm những con đường đến ga trong khoảng 1km. </a:t>
            </a:r>
          </a:p>
          <a:p>
            <a:pPr lvl="1"/>
            <a:r>
              <a:rPr lang="en-US" smtClean="0"/>
              <a:t>	"flows into": tìm dòng chảy có đổ vào sông không.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Khái niệm Topology</a:t>
            </a:r>
            <a:endParaRPr lang="en-US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Mối liên hệ không gian các đối tượng được mô tả là Topology.</a:t>
            </a:r>
          </a:p>
          <a:p>
            <a:r>
              <a:rPr lang="en-US" smtClean="0"/>
              <a:t>Topology là kết quả quá trình xử lý toán học để xác định mối liên hệ không gian.</a:t>
            </a:r>
          </a:p>
          <a:p>
            <a:r>
              <a:rPr lang="en-US" smtClean="0"/>
              <a:t>Topology định nghĩa mối quan hệ các đối tượng, như sự nối tiếp giữa các yếu tố đường, xác định những polygon kề nhau vv...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arc topology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7220" name="Picture 4" descr="fig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6213" y="2525713"/>
            <a:ext cx="6251575" cy="2732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Cấu trúc Arc/node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8244" name="Picture 4" descr="fig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700213"/>
            <a:ext cx="58959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Bản đồ - mô hình không gian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0F47-9180-4FB7-9E8E-A44A7DFD3608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336BF-DD81-4E00-8080-FAE47DAAC8F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4473575" cy="1901825"/>
          </a:xfrm>
          <a:prstGeom prst="rect">
            <a:avLst/>
          </a:prstGeom>
          <a:noFill/>
        </p:spPr>
      </p:pic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3657600" cy="445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Topology Matters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tolerances controlling snapping, elimination, and merging must be considered carefully, because they can move features.</a:t>
            </a:r>
          </a:p>
          <a:p>
            <a:pPr>
              <a:lnSpc>
                <a:spcPct val="90000"/>
              </a:lnSpc>
            </a:pPr>
            <a:r>
              <a:rPr lang="en-US"/>
              <a:t>Complete topology makes map overlay feasible.</a:t>
            </a:r>
          </a:p>
          <a:p>
            <a:pPr>
              <a:lnSpc>
                <a:spcPct val="90000"/>
              </a:lnSpc>
            </a:pPr>
            <a:r>
              <a:rPr lang="en-US"/>
              <a:t>Topology allows many GIS operations to be done without accessing the point files.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Chuyển đổi Vector tới raster và ngược lại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9268" name="Picture 4" descr="fig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2188" y="2932113"/>
            <a:ext cx="7132637" cy="152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Những dạng Vector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Hình ảnh vệ tinh</a:t>
            </a:r>
          </a:p>
          <a:p>
            <a:r>
              <a:rPr lang="en-US"/>
              <a:t>Ảnh hàng không</a:t>
            </a:r>
          </a:p>
          <a:p>
            <a:r>
              <a:rPr lang="en-US"/>
              <a:t>Ảnh quét</a:t>
            </a:r>
          </a:p>
          <a:p>
            <a:r>
              <a:rPr lang="en-US"/>
              <a:t>Ảnh số (chụp)</a:t>
            </a:r>
          </a:p>
          <a:p>
            <a:r>
              <a:rPr lang="en-US"/>
              <a:t>TIN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4. Phân loại những chức năng phân tích với Vector</a:t>
            </a:r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Theo tác giả:</a:t>
            </a:r>
          </a:p>
          <a:p>
            <a:r>
              <a:rPr lang="en-US" smtClean="0"/>
              <a:t>Aronoff, Stan.  1989.  Geographic Information Systems: A Management Approach.  Ottawa, Ontario, Canada: WDL Publications. 294p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Gồm: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phân tích dữ liệu thuộc tính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phân tích không gian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/>
              <a:t>1. Phân tích dữ liệu thuộc tính</a:t>
            </a:r>
            <a:br>
              <a:rPr lang="en-US" sz="3400"/>
            </a:br>
            <a:r>
              <a:rPr lang="en-US" sz="3400"/>
              <a:t>    (Non-spatial analyses)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phép đo bản đồ (khoảng cách, hướng, diện tích vv...)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Chất vấn thuộc tính và hiển thị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Lập bản đồ dẫn xuất và hiển thị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Phân loại theo thuộc tính.</a:t>
            </a:r>
          </a:p>
          <a:p>
            <a:pPr marL="571500" indent="-571500"/>
            <a:endParaRPr lang="en-US"/>
          </a:p>
          <a:p>
            <a:pPr marL="571500" indent="-5715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/>
              <a:t>2. Những phân tích không gian</a:t>
            </a:r>
            <a:br>
              <a:rPr lang="en-US" sz="3400"/>
            </a:br>
            <a:r>
              <a:rPr lang="en-US" sz="3400"/>
              <a:t>    (Spatial analyses)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thao tác chồng phủ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chức năng lân cận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chức năng khoảng cách và liên kết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Những thao tác tìm kiếm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So sánh biểu </a:t>
            </a:r>
            <a:r>
              <a:rPr lang="en-US" sz="2800"/>
              <a:t>diễn đối tượng vector &amp; raster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7925" y="2227262"/>
            <a:ext cx="2162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2525" y="2227262"/>
            <a:ext cx="223996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3325" y="2227262"/>
            <a:ext cx="2403475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68725" y="4260850"/>
            <a:ext cx="21304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3325" y="4260850"/>
            <a:ext cx="240347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9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77925" y="4260850"/>
            <a:ext cx="21812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1404B-2366-4BE1-AFB0-0F208BC27E84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0352" y="1914144"/>
            <a:ext cx="8308848" cy="1362456"/>
          </a:xfrm>
        </p:spPr>
        <p:txBody>
          <a:bodyPr/>
          <a:lstStyle/>
          <a:p>
            <a:r>
              <a:rPr lang="en-US" smtClean="0"/>
              <a:t>4. MÔ HÌNH TIN</a:t>
            </a:r>
            <a:br>
              <a:rPr lang="en-US" smtClean="0"/>
            </a:br>
            <a:r>
              <a:rPr smtClean="0"/>
              <a:t>Triangulated irregular network</a:t>
            </a: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3810000"/>
            <a:ext cx="6248400" cy="1509712"/>
          </a:xfrm>
        </p:spPr>
        <p:txBody>
          <a:bodyPr>
            <a:normAutofit/>
          </a:bodyPr>
          <a:lstStyle/>
          <a:p>
            <a:r>
              <a:rPr lang="en-US" smtClean="0"/>
              <a:t>Khái niệm</a:t>
            </a:r>
          </a:p>
          <a:p>
            <a:r>
              <a:rPr lang="en-US" smtClean="0"/>
              <a:t>Cấu trúc TIN</a:t>
            </a:r>
          </a:p>
          <a:p>
            <a:r>
              <a:rPr lang="en-US" smtClean="0"/>
              <a:t>TIN biểu diễn các yếu tố bề mặt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733800"/>
            <a:ext cx="1608138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123F-B571-4BEA-9C49-E631E60174E9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4.1 Khái niệm bề mặt</a:t>
            </a: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Bề mặt là sự phân bố liên tục các thuộc tính trên không gian hai chiều. ví dụ:</a:t>
            </a:r>
          </a:p>
          <a:p>
            <a:pPr lvl="1"/>
            <a:r>
              <a:rPr lang="en-US" smtClean="0"/>
              <a:t>Địa hình</a:t>
            </a:r>
          </a:p>
          <a:p>
            <a:pPr lvl="1"/>
            <a:r>
              <a:rPr lang="en-US" smtClean="0"/>
              <a:t>Mật độ dân số, lượng mưa, áp suất khí quyển.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A13E-75DE-49EB-A208-3E67360C733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1.2 Mô hình dữ liệu</a:t>
            </a: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Đơn giản hóa mô tả một “hệ thống- thế giới thực”</a:t>
            </a:r>
          </a:p>
          <a:p>
            <a:r>
              <a:rPr lang="en-US" smtClean="0"/>
              <a:t>Là một tập hợp các nguyên tắc tổ chức, sử dụng dữ liệu để mô tả, biểu diễn thế giới thực </a:t>
            </a:r>
          </a:p>
          <a:p>
            <a:r>
              <a:rPr lang="en-US" smtClean="0"/>
              <a:t>Được tổ chức hợp lý trong CSDL</a:t>
            </a:r>
          </a:p>
          <a:p>
            <a:pPr lvl="1"/>
            <a:endParaRPr lang="en-US" smtClean="0"/>
          </a:p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294E-618A-4C65-B0ED-B83E43F730EF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4.2 Khái niệm TIN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TIN là mô hình vector biểu diễn địa hình, nó có cấu trúc topo mạng đa giác, với cấu trúc này, TIN lấy điểm làm đơn vị cơ sở </a:t>
            </a:r>
          </a:p>
          <a:p>
            <a:pPr lvl="1"/>
            <a:r>
              <a:rPr lang="en-US"/>
              <a:t>TIN biểu diễn bề mặt bằng các tam giác</a:t>
            </a:r>
          </a:p>
          <a:p>
            <a:pPr lvl="1"/>
            <a:r>
              <a:rPr lang="en-US"/>
              <a:t>Những điểm mẫu có mật độ khác nhau</a:t>
            </a:r>
          </a:p>
          <a:p>
            <a:pPr lvl="1"/>
            <a:r>
              <a:rPr lang="en-US"/>
              <a:t>TIN có cấu trúc topology tam giác. Cấu trúc này cho phép thực hiện tốt biểu diễn cũng như những phân tích bề mặt </a:t>
            </a:r>
          </a:p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FD38-03A4-48B1-9F6A-C55A8DEF6B61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TIN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1013" name="Picture 5" descr="TIN_Ba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916113"/>
            <a:ext cx="4433887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73238"/>
            <a:ext cx="4251325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Ví dụ mô </a:t>
            </a:r>
            <a:r>
              <a:rPr lang="en-US"/>
              <a:t>hình TIN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1937" y="1935162"/>
            <a:ext cx="7002463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E8178-9447-4500-8517-C5EC6EA8A20B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4.3 TIN </a:t>
            </a:r>
            <a:r>
              <a:rPr lang="en-US"/>
              <a:t>biểu diễn bề mặt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0370" y="1942520"/>
            <a:ext cx="5944430" cy="415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FA9-F39D-46B9-B5DB-3CFC6FC51739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Bề mặt tam giác trong TIN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362200"/>
            <a:ext cx="35909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8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2044" y="3352800"/>
            <a:ext cx="3610956" cy="12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BA92-0FFA-4C33-A0F9-3E3D0F856331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Thuật toán </a:t>
            </a:r>
            <a:r>
              <a:rPr lang="en-US" b="1" smtClean="0"/>
              <a:t>tam giác Delaunay</a:t>
            </a: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Sử dụng thuật toán </a:t>
            </a:r>
            <a:r>
              <a:rPr lang="en-US" b="1"/>
              <a:t>tam giác Delaunay</a:t>
            </a:r>
            <a:r>
              <a:rPr lang="en-US"/>
              <a:t> </a:t>
            </a:r>
          </a:p>
          <a:p>
            <a:pPr lvl="1"/>
            <a:r>
              <a:rPr lang="en-US" i="1"/>
              <a:t>Đường tròn qua 3 góc tam giác sẽ không chứa góc nào khác</a:t>
            </a:r>
            <a:r>
              <a:rPr lang="en-US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8282-BE2D-4E66-8F48-5A8073E1016D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7772400" cy="895350"/>
          </a:xfrm>
        </p:spPr>
        <p:txBody>
          <a:bodyPr/>
          <a:lstStyle/>
          <a:p>
            <a:r>
              <a:rPr lang="en-US"/>
              <a:t>Xây dựng TIN</a:t>
            </a:r>
          </a:p>
        </p:txBody>
      </p:sp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00400"/>
            <a:ext cx="1428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2150" y="2133600"/>
            <a:ext cx="16668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0550" y="2133600"/>
            <a:ext cx="1644650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2150" y="4191000"/>
            <a:ext cx="16287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70550" y="4114800"/>
            <a:ext cx="164465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3" name="Line 9"/>
          <p:cNvSpPr>
            <a:spLocks noChangeShapeType="1"/>
          </p:cNvSpPr>
          <p:nvPr/>
        </p:nvSpPr>
        <p:spPr bwMode="auto">
          <a:xfrm flipV="1">
            <a:off x="2241550" y="3124200"/>
            <a:ext cx="8382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2241550" y="3962400"/>
            <a:ext cx="762000" cy="762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>
            <a:off x="4908550" y="297180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>
            <a:off x="4832350" y="4953000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7772400" y="4648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3200">
                <a:solidFill>
                  <a:schemeClr val="accent1"/>
                </a:solidFill>
              </a:rPr>
              <a:t>SAI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7543800" y="2438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3200" smtClean="0">
                <a:solidFill>
                  <a:schemeClr val="accent1"/>
                </a:solidFill>
              </a:rPr>
              <a:t>ĐÚNG</a:t>
            </a:r>
            <a:endParaRPr lang="en-US" sz="3200">
              <a:solidFill>
                <a:schemeClr val="accent1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2832-58F9-438A-B7CB-457A1C5A1CD5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17D8-2727-4743-9F0E-3FA0ED5722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2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 animBg="1"/>
      <p:bldP spid="123914" grpId="0" animBg="1"/>
      <p:bldP spid="123915" grpId="0" animBg="1"/>
      <p:bldP spid="123916" grpId="0" animBg="1"/>
      <p:bldP spid="123918" grpId="0"/>
      <p:bldP spid="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Bài kết thúc</a:t>
            </a:r>
            <a:endParaRPr lang="en-US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C8F60-8D17-49F6-B9C2-8E2582A10D8A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Mô hình dữ liệu GIS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Đặc trưng là biểu diễn vị trí đối tượng trong không gian</a:t>
            </a:r>
          </a:p>
          <a:p>
            <a:pPr lvl="1"/>
            <a:r>
              <a:rPr lang="en-US" smtClean="0"/>
              <a:t>Mô hình Raster</a:t>
            </a:r>
          </a:p>
          <a:p>
            <a:pPr lvl="1"/>
            <a:r>
              <a:rPr lang="en-US" smtClean="0"/>
              <a:t>Mô hình vector</a:t>
            </a:r>
          </a:p>
          <a:p>
            <a:pPr lvl="1"/>
            <a:r>
              <a:rPr lang="en-US" smtClean="0"/>
              <a:t>Mô hình TIN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DEF-D255-4ACB-A0ED-DBC891D90487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MÔ HÌNH RASTER</a:t>
            </a: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mtClean="0"/>
              <a:t>Nội dung:</a:t>
            </a:r>
          </a:p>
          <a:p>
            <a:pPr lvl="1"/>
            <a:r>
              <a:rPr lang="en-US" smtClean="0"/>
              <a:t>	Mô hình dữ liệu Raster</a:t>
            </a:r>
          </a:p>
          <a:p>
            <a:pPr lvl="1"/>
            <a:r>
              <a:rPr lang="en-US" smtClean="0"/>
              <a:t>	Biểu thị địa lý với Raster</a:t>
            </a:r>
          </a:p>
          <a:p>
            <a:pPr lvl="1"/>
            <a:r>
              <a:rPr lang="en-US" smtClean="0"/>
              <a:t>	Tính toán với cấu trúc Raster</a:t>
            </a:r>
          </a:p>
          <a:p>
            <a:pPr lvl="1"/>
            <a:r>
              <a:rPr lang="en-US" smtClean="0"/>
              <a:t>	Sử dụng dữ liệu Raster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7CF4-B972-416F-A15C-7DA9689CCCE9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99C8-372A-4841-805D-1D1A73262D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2.1 Khái niệm mô hình raster</a:t>
            </a:r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Một số hiện tượng, đối tượng địa lý được biểu diễn bằng mô hình lưới giá trị (raster)</a:t>
            </a:r>
          </a:p>
          <a:p>
            <a:pPr lvl="1"/>
            <a:r>
              <a:rPr lang="en-US" smtClean="0"/>
              <a:t>Diện tích nghiên cứu được phủ một lưới, với kích thước ô lưới bằng nhau</a:t>
            </a:r>
          </a:p>
          <a:p>
            <a:pPr lvl="1"/>
            <a:r>
              <a:rPr lang="en-US" smtClean="0"/>
              <a:t>Ô lưới – gọi là pixels (picture elements); dữ liệu raster thường gọi là dữ liệu ảnh</a:t>
            </a:r>
          </a:p>
          <a:p>
            <a:pPr lvl="1"/>
            <a:r>
              <a:rPr lang="en-US" smtClean="0"/>
              <a:t>Những đặc tính không gian được lưu trữ bằng cách gán cho mỗi ô lưới một giá trị là thuộc tính (attribute) mỗi ô, </a:t>
            </a:r>
          </a:p>
          <a:p>
            <a:pPr lvl="2"/>
            <a:r>
              <a:rPr lang="en-US" smtClean="0"/>
              <a:t>Vd: giá trị ô lưới biểu thị kiểu sử dụng đất.</a:t>
            </a:r>
          </a:p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AFB0-215E-41FD-95A7-C763F4559DEF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2.1.1 Kiểu dữ liệu biểu diễn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B9D5-90DF-4D79-A3BD-7D6291BB5ED3}" type="datetime3">
              <a:rPr lang="en-US" smtClean="0"/>
              <a:pPr/>
              <a:t>15 April 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Trần Tuấn Tú - 2009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902-E255-47DB-AA6A-5579DD8BAA8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81200"/>
            <a:ext cx="3801006" cy="24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495800"/>
            <a:ext cx="3828000" cy="14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5969" y="1964494"/>
            <a:ext cx="3140831" cy="367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1150</TotalTime>
  <Words>1615</Words>
  <Application>Microsoft PowerPoint</Application>
  <PresentationFormat>On-screen Show (4:3)</PresentationFormat>
  <Paragraphs>301</Paragraphs>
  <Slides>57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Flow</vt:lpstr>
      <vt:lpstr>Bài 2 - GIS Mô hình &amp; Cấu trúc dữ liệu</vt:lpstr>
      <vt:lpstr>Nội dung bài 2</vt:lpstr>
      <vt:lpstr>1.1 Mô hình &amp; mô hình dữ liệu</vt:lpstr>
      <vt:lpstr>Bản đồ - mô hình không gian</vt:lpstr>
      <vt:lpstr>1.2 Mô hình dữ liệu</vt:lpstr>
      <vt:lpstr>Mô hình dữ liệu GIS</vt:lpstr>
      <vt:lpstr>2. MÔ HÌNH RASTER</vt:lpstr>
      <vt:lpstr>2.1 Khái niệm mô hình raster</vt:lpstr>
      <vt:lpstr>2.1.1 Kiểu dữ liệu biểu diễn</vt:lpstr>
      <vt:lpstr>Như vậy mô hình dữ liệu Raster</vt:lpstr>
      <vt:lpstr>2.1.2 Kiểu hiển thị raster</vt:lpstr>
      <vt:lpstr>2.1.3 Tọa độ cell-tọa độ bản đồ</vt:lpstr>
      <vt:lpstr>2.3 Raster biểu diễn đối tượng</vt:lpstr>
      <vt:lpstr>Slide 14</vt:lpstr>
      <vt:lpstr>Ảnh vệ tinh (Raster)</vt:lpstr>
      <vt:lpstr>Raster biểu diễn địa hình</vt:lpstr>
      <vt:lpstr>2.4 Tính toán với raster</vt:lpstr>
      <vt:lpstr>Câu hỏi</vt:lpstr>
      <vt:lpstr>3. MÔ HÌNH VECTOR</vt:lpstr>
      <vt:lpstr>3.1 Khái niệm mô hình vector</vt:lpstr>
      <vt:lpstr>Biểu diễn địa hình, giao thông, nhà </vt:lpstr>
      <vt:lpstr>Slide 22</vt:lpstr>
      <vt:lpstr>3.1.1 Điểm- cơ sở mô hình vector</vt:lpstr>
      <vt:lpstr>3.1.2 Đường gồm một chuỗi điểm</vt:lpstr>
      <vt:lpstr>3.1.3 Yếu tố vùng</vt:lpstr>
      <vt:lpstr>Như vậy mô hình dữ liệu Vector</vt:lpstr>
      <vt:lpstr>Slide 27</vt:lpstr>
      <vt:lpstr>Vector - hai kiểu dữ liệu cơ sở</vt:lpstr>
      <vt:lpstr>3. Cấu trúc Vector</vt:lpstr>
      <vt:lpstr>1. Cấu trúc Spaghetti</vt:lpstr>
      <vt:lpstr>Spaghetti polygon</vt:lpstr>
      <vt:lpstr>Quan hệ các đối tượng vector</vt:lpstr>
      <vt:lpstr>Slide 33</vt:lpstr>
      <vt:lpstr>Slide 34</vt:lpstr>
      <vt:lpstr>Slide 35</vt:lpstr>
      <vt:lpstr>Slide 36</vt:lpstr>
      <vt:lpstr>Khái niệm Topology</vt:lpstr>
      <vt:lpstr>Basic arc topology</vt:lpstr>
      <vt:lpstr>Cấu trúc Arc/node</vt:lpstr>
      <vt:lpstr>Topology Matters</vt:lpstr>
      <vt:lpstr>Chuyển đổi Vector tới raster và ngược lại</vt:lpstr>
      <vt:lpstr>Những dạng Vector</vt:lpstr>
      <vt:lpstr>4. Phân loại những chức năng phân tích với Vector</vt:lpstr>
      <vt:lpstr>Gồm:</vt:lpstr>
      <vt:lpstr>1. Phân tích dữ liệu thuộc tính     (Non-spatial analyses)</vt:lpstr>
      <vt:lpstr>2. Những phân tích không gian     (Spatial analyses)</vt:lpstr>
      <vt:lpstr>So sánh biểu diễn đối tượng vector &amp; raster</vt:lpstr>
      <vt:lpstr>4. MÔ HÌNH TIN Triangulated irregular network</vt:lpstr>
      <vt:lpstr>4.1 Khái niệm bề mặt</vt:lpstr>
      <vt:lpstr>4.2 Khái niệm TIN</vt:lpstr>
      <vt:lpstr>TIN</vt:lpstr>
      <vt:lpstr>Ví dụ mô hình TIN</vt:lpstr>
      <vt:lpstr>4.3 TIN biểu diễn bề mặt</vt:lpstr>
      <vt:lpstr>Bề mặt tam giác trong TIN</vt:lpstr>
      <vt:lpstr>Thuật toán tam giác Delaunay</vt:lpstr>
      <vt:lpstr>Xây dựng TIN</vt:lpstr>
      <vt:lpstr>Bài kết thúc</vt:lpstr>
    </vt:vector>
  </TitlesOfParts>
  <Company>ENVI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Tuan Tu</dc:creator>
  <cp:lastModifiedBy>Tuan Tu</cp:lastModifiedBy>
  <cp:revision>175</cp:revision>
  <dcterms:created xsi:type="dcterms:W3CDTF">2006-04-03T11:50:51Z</dcterms:created>
  <dcterms:modified xsi:type="dcterms:W3CDTF">2010-04-15T06:54:07Z</dcterms:modified>
</cp:coreProperties>
</file>