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7" r:id="rId1"/>
  </p:sldMasterIdLst>
  <p:notesMasterIdLst>
    <p:notesMasterId r:id="rId18"/>
  </p:notesMasterIdLst>
  <p:sldIdLst>
    <p:sldId id="257" r:id="rId2"/>
    <p:sldId id="319" r:id="rId3"/>
    <p:sldId id="273" r:id="rId4"/>
    <p:sldId id="309" r:id="rId5"/>
    <p:sldId id="265" r:id="rId6"/>
    <p:sldId id="279" r:id="rId7"/>
    <p:sldId id="262" r:id="rId8"/>
    <p:sldId id="263" r:id="rId9"/>
    <p:sldId id="266" r:id="rId10"/>
    <p:sldId id="264" r:id="rId11"/>
    <p:sldId id="268" r:id="rId12"/>
    <p:sldId id="267" r:id="rId13"/>
    <p:sldId id="317" r:id="rId14"/>
    <p:sldId id="320" r:id="rId15"/>
    <p:sldId id="313" r:id="rId16"/>
    <p:sldId id="314" r:id="rId17"/>
  </p:sldIdLst>
  <p:sldSz cx="12192000" cy="6858000"/>
  <p:notesSz cx="6858000" cy="9144000"/>
  <p:defaultTextStyle>
    <a:defPPr>
      <a:defRPr lang="en-US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0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fld id="{F00D4382-ECF9-4A78-998C-A64F0E2671A5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en-GB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fld id="{94096F79-C870-4A84-B059-388A784331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48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925fde2a4e_0_2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925fde2a4e_0_2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" name="Google Shape;1228;g925fde2a4e_0_23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9" name="Google Shape;1229;g925fde2a4e_0_23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455332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Google Shape;982;g925fde2a4e_0_21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3" name="Google Shape;983;g925fde2a4e_0_21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5" name="Google Shape;1485;g925fde2a4e_0_9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6" name="Google Shape;1486;g925fde2a4e_0_9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925fde2a4e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925fde2a4e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847528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925fde2a4e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925fde2a4e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925fde2a4e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925fde2a4e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311471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1" name="Google Shape;841;g925fde2a4e_0_2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2" name="Google Shape;842;g925fde2a4e_0_2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34933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FE4E2C5-4F35-CA5A-F8EA-17F74F0459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AC77C948-6FB4-E29F-E92C-04DD25AED1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  <a:endParaRPr lang="en-GB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F883BD3A-FD37-B881-237B-128EF6956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4451DFD7-D8B8-E9B8-B3CF-974718ACC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BD3C2E9B-0A44-B77D-44C7-D51015464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8425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1DDB5BD-C73D-B5C0-AD69-DA53C6DB0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6D756DD3-90E9-B329-B958-785CB67AA5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C74CE73-F2B6-F4FA-01F2-50A12B818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38C8DBF-2F1F-F03F-6FFE-648B0AA30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D4E99C20-1123-542C-ABF0-B79C9BE8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209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EA447C53-4814-7961-6439-69F53362E00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B51532DD-E9C7-4530-BEC2-1BA027ADA1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70CB0D95-9437-1A46-C5A4-918974DDC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DEC1F013-2142-BDC6-2831-636ABCB034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73EE4238-74BE-CB02-7CCB-4A8CA225D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727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0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536811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ulleted List">
  <p:cSld name="Title and Bulleted List">
    <p:spTree>
      <p:nvGrpSpPr>
        <p:cNvPr id="1" name="Shape 7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3" name="Google Shape;743;p31"/>
          <p:cNvSpPr txBox="1">
            <a:spLocks noGrp="1"/>
          </p:cNvSpPr>
          <p:nvPr>
            <p:ph type="subTitle" idx="1"/>
          </p:nvPr>
        </p:nvSpPr>
        <p:spPr>
          <a:xfrm>
            <a:off x="2583884" y="3208867"/>
            <a:ext cx="2757600" cy="26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3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4" name="Google Shape;744;p31"/>
          <p:cNvSpPr/>
          <p:nvPr/>
        </p:nvSpPr>
        <p:spPr>
          <a:xfrm rot="-10692833">
            <a:off x="10649244" y="646408"/>
            <a:ext cx="693597" cy="51630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5" name="Google Shape;745;p31"/>
          <p:cNvSpPr/>
          <p:nvPr/>
        </p:nvSpPr>
        <p:spPr>
          <a:xfrm>
            <a:off x="0" y="719318"/>
            <a:ext cx="11240773" cy="696157"/>
          </a:xfrm>
          <a:custGeom>
            <a:avLst/>
            <a:gdLst/>
            <a:ahLst/>
            <a:cxnLst/>
            <a:rect l="l" t="t" r="r" b="b"/>
            <a:pathLst>
              <a:path w="93238" h="6394" extrusionOk="0">
                <a:moveTo>
                  <a:pt x="0" y="1"/>
                </a:moveTo>
                <a:lnTo>
                  <a:pt x="0" y="6393"/>
                </a:lnTo>
                <a:lnTo>
                  <a:pt x="93237" y="6393"/>
                </a:lnTo>
                <a:lnTo>
                  <a:pt x="91460" y="3197"/>
                </a:lnTo>
                <a:lnTo>
                  <a:pt x="93220" y="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6" name="Google Shape;746;p31"/>
          <p:cNvSpPr/>
          <p:nvPr/>
        </p:nvSpPr>
        <p:spPr>
          <a:xfrm>
            <a:off x="128035" y="800213"/>
            <a:ext cx="107419" cy="534367"/>
          </a:xfrm>
          <a:custGeom>
            <a:avLst/>
            <a:gdLst/>
            <a:ahLst/>
            <a:cxnLst/>
            <a:rect l="l" t="t" r="r" b="b"/>
            <a:pathLst>
              <a:path w="891" h="4908" extrusionOk="0">
                <a:moveTo>
                  <a:pt x="0" y="1"/>
                </a:moveTo>
                <a:lnTo>
                  <a:pt x="0" y="4907"/>
                </a:lnTo>
                <a:lnTo>
                  <a:pt x="891" y="4907"/>
                </a:lnTo>
                <a:lnTo>
                  <a:pt x="891" y="1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7" name="Google Shape;747;p31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b="1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748" name="Google Shape;748;p31"/>
          <p:cNvSpPr/>
          <p:nvPr/>
        </p:nvSpPr>
        <p:spPr>
          <a:xfrm rot="-10692833">
            <a:off x="10867778" y="789812"/>
            <a:ext cx="476460" cy="351787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49" name="Google Shape;749;p31"/>
          <p:cNvSpPr/>
          <p:nvPr/>
        </p:nvSpPr>
        <p:spPr>
          <a:xfrm>
            <a:off x="5872222" y="6399553"/>
            <a:ext cx="289485" cy="298340"/>
          </a:xfrm>
          <a:custGeom>
            <a:avLst/>
            <a:gdLst/>
            <a:ahLst/>
            <a:cxnLst/>
            <a:rect l="l" t="t" r="r" b="b"/>
            <a:pathLst>
              <a:path w="3629" h="3740" extrusionOk="0">
                <a:moveTo>
                  <a:pt x="2849" y="0"/>
                </a:moveTo>
                <a:cubicBezTo>
                  <a:pt x="2845" y="0"/>
                  <a:pt x="2841" y="0"/>
                  <a:pt x="2837" y="1"/>
                </a:cubicBezTo>
                <a:cubicBezTo>
                  <a:pt x="2272" y="59"/>
                  <a:pt x="1729" y="312"/>
                  <a:pt x="1262" y="626"/>
                </a:cubicBezTo>
                <a:cubicBezTo>
                  <a:pt x="799" y="937"/>
                  <a:pt x="343" y="1346"/>
                  <a:pt x="127" y="1871"/>
                </a:cubicBezTo>
                <a:cubicBezTo>
                  <a:pt x="35" y="2095"/>
                  <a:pt x="0" y="2340"/>
                  <a:pt x="56" y="2578"/>
                </a:cubicBezTo>
                <a:cubicBezTo>
                  <a:pt x="117" y="2831"/>
                  <a:pt x="284" y="3047"/>
                  <a:pt x="484" y="3206"/>
                </a:cubicBezTo>
                <a:cubicBezTo>
                  <a:pt x="773" y="3437"/>
                  <a:pt x="1132" y="3594"/>
                  <a:pt x="1488" y="3691"/>
                </a:cubicBezTo>
                <a:cubicBezTo>
                  <a:pt x="1609" y="3724"/>
                  <a:pt x="1734" y="3739"/>
                  <a:pt x="1859" y="3739"/>
                </a:cubicBezTo>
                <a:cubicBezTo>
                  <a:pt x="2018" y="3739"/>
                  <a:pt x="2177" y="3714"/>
                  <a:pt x="2329" y="3667"/>
                </a:cubicBezTo>
                <a:cubicBezTo>
                  <a:pt x="2845" y="3508"/>
                  <a:pt x="3309" y="3117"/>
                  <a:pt x="3512" y="2612"/>
                </a:cubicBezTo>
                <a:cubicBezTo>
                  <a:pt x="3603" y="2385"/>
                  <a:pt x="3629" y="2125"/>
                  <a:pt x="3554" y="1890"/>
                </a:cubicBezTo>
                <a:cubicBezTo>
                  <a:pt x="3468" y="1623"/>
                  <a:pt x="3268" y="1417"/>
                  <a:pt x="3030" y="1274"/>
                </a:cubicBezTo>
                <a:cubicBezTo>
                  <a:pt x="2784" y="1127"/>
                  <a:pt x="2473" y="1028"/>
                  <a:pt x="2170" y="1028"/>
                </a:cubicBezTo>
                <a:cubicBezTo>
                  <a:pt x="1942" y="1028"/>
                  <a:pt x="1719" y="1084"/>
                  <a:pt x="1531" y="1219"/>
                </a:cubicBezTo>
                <a:cubicBezTo>
                  <a:pt x="1228" y="1436"/>
                  <a:pt x="1084" y="1804"/>
                  <a:pt x="1092" y="2169"/>
                </a:cubicBezTo>
                <a:cubicBezTo>
                  <a:pt x="1100" y="2470"/>
                  <a:pt x="1206" y="2838"/>
                  <a:pt x="1488" y="2994"/>
                </a:cubicBezTo>
                <a:cubicBezTo>
                  <a:pt x="1571" y="3039"/>
                  <a:pt x="1652" y="3059"/>
                  <a:pt x="1732" y="3059"/>
                </a:cubicBezTo>
                <a:cubicBezTo>
                  <a:pt x="2016" y="3059"/>
                  <a:pt x="2272" y="2810"/>
                  <a:pt x="2437" y="2587"/>
                </a:cubicBezTo>
                <a:cubicBezTo>
                  <a:pt x="2522" y="2471"/>
                  <a:pt x="2597" y="2347"/>
                  <a:pt x="2664" y="2222"/>
                </a:cubicBezTo>
                <a:cubicBezTo>
                  <a:pt x="2694" y="2163"/>
                  <a:pt x="2691" y="2082"/>
                  <a:pt x="2640" y="2036"/>
                </a:cubicBezTo>
                <a:cubicBezTo>
                  <a:pt x="2552" y="1956"/>
                  <a:pt x="2445" y="1925"/>
                  <a:pt x="2336" y="1925"/>
                </a:cubicBezTo>
                <a:cubicBezTo>
                  <a:pt x="2220" y="1925"/>
                  <a:pt x="2100" y="1960"/>
                  <a:pt x="1995" y="2011"/>
                </a:cubicBezTo>
                <a:cubicBezTo>
                  <a:pt x="1843" y="2087"/>
                  <a:pt x="1936" y="2293"/>
                  <a:pt x="2078" y="2293"/>
                </a:cubicBezTo>
                <a:cubicBezTo>
                  <a:pt x="2101" y="2293"/>
                  <a:pt x="2125" y="2288"/>
                  <a:pt x="2150" y="2276"/>
                </a:cubicBezTo>
                <a:cubicBezTo>
                  <a:pt x="2152" y="2274"/>
                  <a:pt x="2155" y="2273"/>
                  <a:pt x="2156" y="2273"/>
                </a:cubicBezTo>
                <a:lnTo>
                  <a:pt x="2156" y="2273"/>
                </a:lnTo>
                <a:cubicBezTo>
                  <a:pt x="2157" y="2272"/>
                  <a:pt x="2158" y="2272"/>
                  <a:pt x="2160" y="2271"/>
                </a:cubicBezTo>
                <a:cubicBezTo>
                  <a:pt x="2192" y="2260"/>
                  <a:pt x="2223" y="2248"/>
                  <a:pt x="2256" y="2241"/>
                </a:cubicBezTo>
                <a:cubicBezTo>
                  <a:pt x="2272" y="2237"/>
                  <a:pt x="2290" y="2232"/>
                  <a:pt x="2308" y="2230"/>
                </a:cubicBezTo>
                <a:lnTo>
                  <a:pt x="2308" y="2230"/>
                </a:lnTo>
                <a:cubicBezTo>
                  <a:pt x="2220" y="2379"/>
                  <a:pt x="2123" y="2513"/>
                  <a:pt x="1991" y="2631"/>
                </a:cubicBezTo>
                <a:cubicBezTo>
                  <a:pt x="1985" y="2635"/>
                  <a:pt x="1955" y="2660"/>
                  <a:pt x="1956" y="2660"/>
                </a:cubicBezTo>
                <a:cubicBezTo>
                  <a:pt x="1956" y="2660"/>
                  <a:pt x="1956" y="2660"/>
                  <a:pt x="1956" y="2660"/>
                </a:cubicBezTo>
                <a:lnTo>
                  <a:pt x="1956" y="2660"/>
                </a:lnTo>
                <a:cubicBezTo>
                  <a:pt x="1944" y="2669"/>
                  <a:pt x="1932" y="2678"/>
                  <a:pt x="1919" y="2686"/>
                </a:cubicBezTo>
                <a:cubicBezTo>
                  <a:pt x="1904" y="2695"/>
                  <a:pt x="1890" y="2704"/>
                  <a:pt x="1874" y="2712"/>
                </a:cubicBezTo>
                <a:cubicBezTo>
                  <a:pt x="1867" y="2716"/>
                  <a:pt x="1843" y="2726"/>
                  <a:pt x="1835" y="2730"/>
                </a:cubicBezTo>
                <a:lnTo>
                  <a:pt x="1835" y="2730"/>
                </a:lnTo>
                <a:cubicBezTo>
                  <a:pt x="1812" y="2738"/>
                  <a:pt x="1787" y="2743"/>
                  <a:pt x="1764" y="2750"/>
                </a:cubicBezTo>
                <a:cubicBezTo>
                  <a:pt x="1763" y="2751"/>
                  <a:pt x="1762" y="2751"/>
                  <a:pt x="1763" y="2752"/>
                </a:cubicBezTo>
                <a:lnTo>
                  <a:pt x="1763" y="2752"/>
                </a:lnTo>
                <a:cubicBezTo>
                  <a:pt x="1761" y="2752"/>
                  <a:pt x="1759" y="2752"/>
                  <a:pt x="1757" y="2752"/>
                </a:cubicBezTo>
                <a:cubicBezTo>
                  <a:pt x="1746" y="2752"/>
                  <a:pt x="1735" y="2751"/>
                  <a:pt x="1725" y="2751"/>
                </a:cubicBezTo>
                <a:cubicBezTo>
                  <a:pt x="1719" y="2751"/>
                  <a:pt x="1714" y="2751"/>
                  <a:pt x="1709" y="2752"/>
                </a:cubicBezTo>
                <a:cubicBezTo>
                  <a:pt x="1709" y="2752"/>
                  <a:pt x="1709" y="2752"/>
                  <a:pt x="1709" y="2752"/>
                </a:cubicBezTo>
                <a:lnTo>
                  <a:pt x="1709" y="2752"/>
                </a:lnTo>
                <a:cubicBezTo>
                  <a:pt x="1707" y="2751"/>
                  <a:pt x="1706" y="2751"/>
                  <a:pt x="1704" y="2750"/>
                </a:cubicBezTo>
                <a:cubicBezTo>
                  <a:pt x="1693" y="2746"/>
                  <a:pt x="1681" y="2743"/>
                  <a:pt x="1668" y="2740"/>
                </a:cubicBezTo>
                <a:cubicBezTo>
                  <a:pt x="1666" y="2740"/>
                  <a:pt x="1665" y="2739"/>
                  <a:pt x="1663" y="2739"/>
                </a:cubicBezTo>
                <a:lnTo>
                  <a:pt x="1663" y="2739"/>
                </a:lnTo>
                <a:cubicBezTo>
                  <a:pt x="1663" y="2739"/>
                  <a:pt x="1663" y="2739"/>
                  <a:pt x="1663" y="2739"/>
                </a:cubicBezTo>
                <a:cubicBezTo>
                  <a:pt x="1650" y="2731"/>
                  <a:pt x="1637" y="2724"/>
                  <a:pt x="1624" y="2717"/>
                </a:cubicBezTo>
                <a:cubicBezTo>
                  <a:pt x="1616" y="2713"/>
                  <a:pt x="1599" y="2699"/>
                  <a:pt x="1599" y="2699"/>
                </a:cubicBezTo>
                <a:lnTo>
                  <a:pt x="1599" y="2699"/>
                </a:lnTo>
                <a:cubicBezTo>
                  <a:pt x="1599" y="2699"/>
                  <a:pt x="1604" y="2703"/>
                  <a:pt x="1617" y="2714"/>
                </a:cubicBezTo>
                <a:cubicBezTo>
                  <a:pt x="1606" y="2707"/>
                  <a:pt x="1596" y="2698"/>
                  <a:pt x="1587" y="2689"/>
                </a:cubicBezTo>
                <a:cubicBezTo>
                  <a:pt x="1577" y="2679"/>
                  <a:pt x="1569" y="2670"/>
                  <a:pt x="1558" y="2660"/>
                </a:cubicBezTo>
                <a:cubicBezTo>
                  <a:pt x="1555" y="2655"/>
                  <a:pt x="1552" y="2651"/>
                  <a:pt x="1548" y="2647"/>
                </a:cubicBezTo>
                <a:cubicBezTo>
                  <a:pt x="1548" y="2646"/>
                  <a:pt x="1547" y="2646"/>
                  <a:pt x="1547" y="2645"/>
                </a:cubicBezTo>
                <a:lnTo>
                  <a:pt x="1547" y="2645"/>
                </a:lnTo>
                <a:cubicBezTo>
                  <a:pt x="1547" y="2645"/>
                  <a:pt x="1547" y="2645"/>
                  <a:pt x="1547" y="2645"/>
                </a:cubicBezTo>
                <a:cubicBezTo>
                  <a:pt x="1529" y="2622"/>
                  <a:pt x="1513" y="2598"/>
                  <a:pt x="1498" y="2572"/>
                </a:cubicBezTo>
                <a:cubicBezTo>
                  <a:pt x="1491" y="2559"/>
                  <a:pt x="1485" y="2546"/>
                  <a:pt x="1478" y="2533"/>
                </a:cubicBezTo>
                <a:cubicBezTo>
                  <a:pt x="1470" y="2517"/>
                  <a:pt x="1465" y="2503"/>
                  <a:pt x="1465" y="2503"/>
                </a:cubicBezTo>
                <a:lnTo>
                  <a:pt x="1465" y="2503"/>
                </a:lnTo>
                <a:cubicBezTo>
                  <a:pt x="1465" y="2503"/>
                  <a:pt x="1466" y="2506"/>
                  <a:pt x="1469" y="2514"/>
                </a:cubicBezTo>
                <a:cubicBezTo>
                  <a:pt x="1446" y="2451"/>
                  <a:pt x="1427" y="2388"/>
                  <a:pt x="1414" y="2323"/>
                </a:cubicBezTo>
                <a:cubicBezTo>
                  <a:pt x="1412" y="2312"/>
                  <a:pt x="1410" y="2301"/>
                  <a:pt x="1408" y="2291"/>
                </a:cubicBezTo>
                <a:lnTo>
                  <a:pt x="1408" y="2291"/>
                </a:lnTo>
                <a:cubicBezTo>
                  <a:pt x="1408" y="2287"/>
                  <a:pt x="1404" y="2260"/>
                  <a:pt x="1403" y="2252"/>
                </a:cubicBezTo>
                <a:cubicBezTo>
                  <a:pt x="1401" y="2214"/>
                  <a:pt x="1398" y="2176"/>
                  <a:pt x="1399" y="2137"/>
                </a:cubicBezTo>
                <a:cubicBezTo>
                  <a:pt x="1399" y="2102"/>
                  <a:pt x="1401" y="2067"/>
                  <a:pt x="1403" y="2032"/>
                </a:cubicBezTo>
                <a:cubicBezTo>
                  <a:pt x="1405" y="2021"/>
                  <a:pt x="1409" y="1994"/>
                  <a:pt x="1408" y="1994"/>
                </a:cubicBezTo>
                <a:lnTo>
                  <a:pt x="1408" y="1994"/>
                </a:lnTo>
                <a:cubicBezTo>
                  <a:pt x="1408" y="1994"/>
                  <a:pt x="1408" y="1994"/>
                  <a:pt x="1408" y="1995"/>
                </a:cubicBezTo>
                <a:lnTo>
                  <a:pt x="1408" y="1995"/>
                </a:lnTo>
                <a:cubicBezTo>
                  <a:pt x="1411" y="1978"/>
                  <a:pt x="1413" y="1963"/>
                  <a:pt x="1417" y="1947"/>
                </a:cubicBezTo>
                <a:cubicBezTo>
                  <a:pt x="1424" y="1912"/>
                  <a:pt x="1433" y="1877"/>
                  <a:pt x="1443" y="1844"/>
                </a:cubicBezTo>
                <a:cubicBezTo>
                  <a:pt x="1449" y="1826"/>
                  <a:pt x="1455" y="1810"/>
                  <a:pt x="1460" y="1792"/>
                </a:cubicBezTo>
                <a:cubicBezTo>
                  <a:pt x="1463" y="1784"/>
                  <a:pt x="1467" y="1775"/>
                  <a:pt x="1470" y="1765"/>
                </a:cubicBezTo>
                <a:lnTo>
                  <a:pt x="1470" y="1765"/>
                </a:lnTo>
                <a:cubicBezTo>
                  <a:pt x="1471" y="1764"/>
                  <a:pt x="1471" y="1762"/>
                  <a:pt x="1472" y="1760"/>
                </a:cubicBezTo>
                <a:cubicBezTo>
                  <a:pt x="1488" y="1728"/>
                  <a:pt x="1504" y="1698"/>
                  <a:pt x="1522" y="1667"/>
                </a:cubicBezTo>
                <a:cubicBezTo>
                  <a:pt x="1532" y="1651"/>
                  <a:pt x="1542" y="1636"/>
                  <a:pt x="1551" y="1622"/>
                </a:cubicBezTo>
                <a:cubicBezTo>
                  <a:pt x="1557" y="1614"/>
                  <a:pt x="1561" y="1607"/>
                  <a:pt x="1567" y="1600"/>
                </a:cubicBezTo>
                <a:cubicBezTo>
                  <a:pt x="1567" y="1599"/>
                  <a:pt x="1567" y="1599"/>
                  <a:pt x="1567" y="1599"/>
                </a:cubicBezTo>
                <a:lnTo>
                  <a:pt x="1567" y="1599"/>
                </a:lnTo>
                <a:cubicBezTo>
                  <a:pt x="1567" y="1599"/>
                  <a:pt x="1564" y="1602"/>
                  <a:pt x="1563" y="1604"/>
                </a:cubicBezTo>
                <a:lnTo>
                  <a:pt x="1563" y="1604"/>
                </a:lnTo>
                <a:cubicBezTo>
                  <a:pt x="1564" y="1602"/>
                  <a:pt x="1567" y="1599"/>
                  <a:pt x="1573" y="1592"/>
                </a:cubicBezTo>
                <a:cubicBezTo>
                  <a:pt x="1598" y="1566"/>
                  <a:pt x="1621" y="1540"/>
                  <a:pt x="1647" y="1515"/>
                </a:cubicBezTo>
                <a:cubicBezTo>
                  <a:pt x="1660" y="1502"/>
                  <a:pt x="1675" y="1490"/>
                  <a:pt x="1690" y="1480"/>
                </a:cubicBezTo>
                <a:lnTo>
                  <a:pt x="1690" y="1480"/>
                </a:lnTo>
                <a:cubicBezTo>
                  <a:pt x="1682" y="1486"/>
                  <a:pt x="1680" y="1488"/>
                  <a:pt x="1680" y="1488"/>
                </a:cubicBezTo>
                <a:cubicBezTo>
                  <a:pt x="1681" y="1488"/>
                  <a:pt x="1715" y="1463"/>
                  <a:pt x="1722" y="1458"/>
                </a:cubicBezTo>
                <a:cubicBezTo>
                  <a:pt x="1755" y="1437"/>
                  <a:pt x="1788" y="1419"/>
                  <a:pt x="1822" y="1404"/>
                </a:cubicBezTo>
                <a:lnTo>
                  <a:pt x="1822" y="1404"/>
                </a:lnTo>
                <a:cubicBezTo>
                  <a:pt x="1822" y="1404"/>
                  <a:pt x="1821" y="1404"/>
                  <a:pt x="1821" y="1404"/>
                </a:cubicBezTo>
                <a:cubicBezTo>
                  <a:pt x="1833" y="1400"/>
                  <a:pt x="1843" y="1395"/>
                  <a:pt x="1855" y="1391"/>
                </a:cubicBezTo>
                <a:cubicBezTo>
                  <a:pt x="1880" y="1382"/>
                  <a:pt x="1903" y="1375"/>
                  <a:pt x="1928" y="1368"/>
                </a:cubicBezTo>
                <a:cubicBezTo>
                  <a:pt x="2007" y="1346"/>
                  <a:pt x="2099" y="1335"/>
                  <a:pt x="2194" y="1335"/>
                </a:cubicBezTo>
                <a:cubicBezTo>
                  <a:pt x="2302" y="1335"/>
                  <a:pt x="2414" y="1350"/>
                  <a:pt x="2515" y="1379"/>
                </a:cubicBezTo>
                <a:cubicBezTo>
                  <a:pt x="2759" y="1452"/>
                  <a:pt x="3030" y="1597"/>
                  <a:pt x="3165" y="1791"/>
                </a:cubicBezTo>
                <a:cubicBezTo>
                  <a:pt x="3230" y="1887"/>
                  <a:pt x="3257" y="1944"/>
                  <a:pt x="3280" y="2057"/>
                </a:cubicBezTo>
                <a:cubicBezTo>
                  <a:pt x="3290" y="2105"/>
                  <a:pt x="3290" y="2111"/>
                  <a:pt x="3290" y="2175"/>
                </a:cubicBezTo>
                <a:cubicBezTo>
                  <a:pt x="3292" y="2200"/>
                  <a:pt x="3290" y="2223"/>
                  <a:pt x="3289" y="2248"/>
                </a:cubicBezTo>
                <a:cubicBezTo>
                  <a:pt x="3287" y="2260"/>
                  <a:pt x="3286" y="2273"/>
                  <a:pt x="3284" y="2285"/>
                </a:cubicBezTo>
                <a:cubicBezTo>
                  <a:pt x="3284" y="2287"/>
                  <a:pt x="3284" y="2289"/>
                  <a:pt x="3284" y="2290"/>
                </a:cubicBezTo>
                <a:lnTo>
                  <a:pt x="3284" y="2290"/>
                </a:lnTo>
                <a:cubicBezTo>
                  <a:pt x="3283" y="2297"/>
                  <a:pt x="3282" y="2303"/>
                  <a:pt x="3280" y="2309"/>
                </a:cubicBezTo>
                <a:cubicBezTo>
                  <a:pt x="3238" y="2520"/>
                  <a:pt x="3143" y="2702"/>
                  <a:pt x="3008" y="2860"/>
                </a:cubicBezTo>
                <a:cubicBezTo>
                  <a:pt x="2854" y="3042"/>
                  <a:pt x="2681" y="3175"/>
                  <a:pt x="2469" y="3282"/>
                </a:cubicBezTo>
                <a:cubicBezTo>
                  <a:pt x="2282" y="3376"/>
                  <a:pt x="2072" y="3432"/>
                  <a:pt x="1860" y="3432"/>
                </a:cubicBezTo>
                <a:cubicBezTo>
                  <a:pt x="1842" y="3432"/>
                  <a:pt x="1824" y="3432"/>
                  <a:pt x="1807" y="3431"/>
                </a:cubicBezTo>
                <a:cubicBezTo>
                  <a:pt x="1528" y="3421"/>
                  <a:pt x="1209" y="3288"/>
                  <a:pt x="951" y="3149"/>
                </a:cubicBezTo>
                <a:cubicBezTo>
                  <a:pt x="730" y="3029"/>
                  <a:pt x="526" y="2872"/>
                  <a:pt x="413" y="2663"/>
                </a:cubicBezTo>
                <a:cubicBezTo>
                  <a:pt x="333" y="2512"/>
                  <a:pt x="316" y="2325"/>
                  <a:pt x="354" y="2159"/>
                </a:cubicBezTo>
                <a:cubicBezTo>
                  <a:pt x="454" y="1721"/>
                  <a:pt x="816" y="1349"/>
                  <a:pt x="1179" y="1061"/>
                </a:cubicBezTo>
                <a:cubicBezTo>
                  <a:pt x="1579" y="745"/>
                  <a:pt x="2047" y="491"/>
                  <a:pt x="2538" y="363"/>
                </a:cubicBezTo>
                <a:cubicBezTo>
                  <a:pt x="2640" y="337"/>
                  <a:pt x="2763" y="313"/>
                  <a:pt x="2837" y="306"/>
                </a:cubicBezTo>
                <a:cubicBezTo>
                  <a:pt x="2919" y="297"/>
                  <a:pt x="2991" y="242"/>
                  <a:pt x="2991" y="153"/>
                </a:cubicBezTo>
                <a:cubicBezTo>
                  <a:pt x="2991" y="80"/>
                  <a:pt x="2927" y="0"/>
                  <a:pt x="2849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750" name="Google Shape;750;p31"/>
          <p:cNvGrpSpPr/>
          <p:nvPr/>
        </p:nvGrpSpPr>
        <p:grpSpPr>
          <a:xfrm>
            <a:off x="6161686" y="6285229"/>
            <a:ext cx="253031" cy="232211"/>
            <a:chOff x="6476077" y="96834"/>
            <a:chExt cx="189773" cy="174158"/>
          </a:xfrm>
        </p:grpSpPr>
        <p:sp>
          <p:nvSpPr>
            <p:cNvPr id="751" name="Google Shape;751;p31"/>
            <p:cNvSpPr/>
            <p:nvPr/>
          </p:nvSpPr>
          <p:spPr>
            <a:xfrm>
              <a:off x="6558997" y="96834"/>
              <a:ext cx="106852" cy="174038"/>
            </a:xfrm>
            <a:custGeom>
              <a:avLst/>
              <a:gdLst/>
              <a:ahLst/>
              <a:cxnLst/>
              <a:rect l="l" t="t" r="r" b="b"/>
              <a:pathLst>
                <a:path w="1786" h="2909" extrusionOk="0">
                  <a:moveTo>
                    <a:pt x="208" y="0"/>
                  </a:moveTo>
                  <a:cubicBezTo>
                    <a:pt x="107" y="0"/>
                    <a:pt x="0" y="112"/>
                    <a:pt x="61" y="233"/>
                  </a:cubicBezTo>
                  <a:cubicBezTo>
                    <a:pt x="207" y="525"/>
                    <a:pt x="338" y="824"/>
                    <a:pt x="550" y="1075"/>
                  </a:cubicBezTo>
                  <a:cubicBezTo>
                    <a:pt x="692" y="1244"/>
                    <a:pt x="865" y="1374"/>
                    <a:pt x="1055" y="1478"/>
                  </a:cubicBezTo>
                  <a:lnTo>
                    <a:pt x="1055" y="1478"/>
                  </a:lnTo>
                  <a:cubicBezTo>
                    <a:pt x="809" y="1548"/>
                    <a:pt x="582" y="1665"/>
                    <a:pt x="436" y="1880"/>
                  </a:cubicBezTo>
                  <a:cubicBezTo>
                    <a:pt x="269" y="2124"/>
                    <a:pt x="266" y="2441"/>
                    <a:pt x="198" y="2718"/>
                  </a:cubicBezTo>
                  <a:cubicBezTo>
                    <a:pt x="170" y="2833"/>
                    <a:pt x="265" y="2909"/>
                    <a:pt x="357" y="2909"/>
                  </a:cubicBezTo>
                  <a:cubicBezTo>
                    <a:pt x="417" y="2909"/>
                    <a:pt x="475" y="2876"/>
                    <a:pt x="494" y="2800"/>
                  </a:cubicBezTo>
                  <a:cubicBezTo>
                    <a:pt x="526" y="2664"/>
                    <a:pt x="547" y="2525"/>
                    <a:pt x="575" y="2388"/>
                  </a:cubicBezTo>
                  <a:cubicBezTo>
                    <a:pt x="586" y="2328"/>
                    <a:pt x="599" y="2267"/>
                    <a:pt x="618" y="2207"/>
                  </a:cubicBezTo>
                  <a:cubicBezTo>
                    <a:pt x="621" y="2196"/>
                    <a:pt x="641" y="2144"/>
                    <a:pt x="640" y="2144"/>
                  </a:cubicBezTo>
                  <a:lnTo>
                    <a:pt x="640" y="2144"/>
                  </a:lnTo>
                  <a:cubicBezTo>
                    <a:pt x="640" y="2144"/>
                    <a:pt x="639" y="2146"/>
                    <a:pt x="637" y="2150"/>
                  </a:cubicBezTo>
                  <a:lnTo>
                    <a:pt x="637" y="2150"/>
                  </a:lnTo>
                  <a:cubicBezTo>
                    <a:pt x="649" y="2122"/>
                    <a:pt x="662" y="2095"/>
                    <a:pt x="678" y="2068"/>
                  </a:cubicBezTo>
                  <a:cubicBezTo>
                    <a:pt x="737" y="1971"/>
                    <a:pt x="821" y="1902"/>
                    <a:pt x="948" y="1842"/>
                  </a:cubicBezTo>
                  <a:cubicBezTo>
                    <a:pt x="1138" y="1752"/>
                    <a:pt x="1363" y="1714"/>
                    <a:pt x="1570" y="1687"/>
                  </a:cubicBezTo>
                  <a:cubicBezTo>
                    <a:pt x="1737" y="1665"/>
                    <a:pt x="1785" y="1445"/>
                    <a:pt x="1611" y="1386"/>
                  </a:cubicBezTo>
                  <a:cubicBezTo>
                    <a:pt x="1284" y="1275"/>
                    <a:pt x="978" y="1115"/>
                    <a:pt x="754" y="843"/>
                  </a:cubicBezTo>
                  <a:cubicBezTo>
                    <a:pt x="569" y="618"/>
                    <a:pt x="455" y="337"/>
                    <a:pt x="325" y="78"/>
                  </a:cubicBezTo>
                  <a:cubicBezTo>
                    <a:pt x="298" y="23"/>
                    <a:pt x="253" y="0"/>
                    <a:pt x="20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2" name="Google Shape;752;p31"/>
            <p:cNvSpPr/>
            <p:nvPr/>
          </p:nvSpPr>
          <p:spPr>
            <a:xfrm>
              <a:off x="6476077" y="106107"/>
              <a:ext cx="108168" cy="164885"/>
            </a:xfrm>
            <a:custGeom>
              <a:avLst/>
              <a:gdLst/>
              <a:ahLst/>
              <a:cxnLst/>
              <a:rect l="l" t="t" r="r" b="b"/>
              <a:pathLst>
                <a:path w="1808" h="2756" extrusionOk="0">
                  <a:moveTo>
                    <a:pt x="1573" y="0"/>
                  </a:moveTo>
                  <a:cubicBezTo>
                    <a:pt x="1538" y="0"/>
                    <a:pt x="1503" y="14"/>
                    <a:pt x="1471" y="46"/>
                  </a:cubicBezTo>
                  <a:cubicBezTo>
                    <a:pt x="1255" y="265"/>
                    <a:pt x="1121" y="538"/>
                    <a:pt x="952" y="790"/>
                  </a:cubicBezTo>
                  <a:cubicBezTo>
                    <a:pt x="757" y="1081"/>
                    <a:pt x="490" y="1272"/>
                    <a:pt x="160" y="1385"/>
                  </a:cubicBezTo>
                  <a:cubicBezTo>
                    <a:pt x="1" y="1439"/>
                    <a:pt x="21" y="1684"/>
                    <a:pt x="201" y="1686"/>
                  </a:cubicBezTo>
                  <a:cubicBezTo>
                    <a:pt x="365" y="1687"/>
                    <a:pt x="522" y="1712"/>
                    <a:pt x="659" y="1801"/>
                  </a:cubicBezTo>
                  <a:cubicBezTo>
                    <a:pt x="759" y="1865"/>
                    <a:pt x="833" y="1967"/>
                    <a:pt x="900" y="2073"/>
                  </a:cubicBezTo>
                  <a:cubicBezTo>
                    <a:pt x="1065" y="2332"/>
                    <a:pt x="1217" y="2591"/>
                    <a:pt x="1502" y="2737"/>
                  </a:cubicBezTo>
                  <a:cubicBezTo>
                    <a:pt x="1527" y="2749"/>
                    <a:pt x="1551" y="2755"/>
                    <a:pt x="1574" y="2755"/>
                  </a:cubicBezTo>
                  <a:cubicBezTo>
                    <a:pt x="1714" y="2755"/>
                    <a:pt x="1807" y="2549"/>
                    <a:pt x="1657" y="2473"/>
                  </a:cubicBezTo>
                  <a:cubicBezTo>
                    <a:pt x="1384" y="2332"/>
                    <a:pt x="1282" y="2078"/>
                    <a:pt x="1109" y="1835"/>
                  </a:cubicBezTo>
                  <a:cubicBezTo>
                    <a:pt x="1019" y="1707"/>
                    <a:pt x="914" y="1592"/>
                    <a:pt x="776" y="1513"/>
                  </a:cubicBezTo>
                  <a:cubicBezTo>
                    <a:pt x="747" y="1497"/>
                    <a:pt x="717" y="1482"/>
                    <a:pt x="687" y="1469"/>
                  </a:cubicBezTo>
                  <a:lnTo>
                    <a:pt x="687" y="1469"/>
                  </a:lnTo>
                  <a:cubicBezTo>
                    <a:pt x="873" y="1350"/>
                    <a:pt x="1035" y="1200"/>
                    <a:pt x="1172" y="1011"/>
                  </a:cubicBezTo>
                  <a:cubicBezTo>
                    <a:pt x="1349" y="764"/>
                    <a:pt x="1471" y="481"/>
                    <a:pt x="1687" y="262"/>
                  </a:cubicBezTo>
                  <a:cubicBezTo>
                    <a:pt x="1795" y="154"/>
                    <a:pt x="1689" y="0"/>
                    <a:pt x="1573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753" name="Google Shape;753;p31"/>
          <p:cNvSpPr txBox="1">
            <a:spLocks noGrp="1"/>
          </p:cNvSpPr>
          <p:nvPr>
            <p:ph type="subTitle" idx="2"/>
          </p:nvPr>
        </p:nvSpPr>
        <p:spPr>
          <a:xfrm>
            <a:off x="7512269" y="3208867"/>
            <a:ext cx="2758000" cy="266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3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/>
            </a:lvl1pPr>
            <a:lvl2pPr lvl="1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300000"/>
              </a:lnSpc>
              <a:spcBef>
                <a:spcPts val="2133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300000"/>
              </a:lnSpc>
              <a:spcBef>
                <a:spcPts val="2133"/>
              </a:spcBef>
              <a:spcAft>
                <a:spcPts val="2133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4" name="Google Shape;754;p31"/>
          <p:cNvSpPr txBox="1">
            <a:spLocks noGrp="1"/>
          </p:cNvSpPr>
          <p:nvPr>
            <p:ph type="subTitle" idx="3"/>
          </p:nvPr>
        </p:nvSpPr>
        <p:spPr>
          <a:xfrm>
            <a:off x="1921733" y="2569567"/>
            <a:ext cx="3420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endParaRPr/>
          </a:p>
        </p:txBody>
      </p:sp>
      <p:sp>
        <p:nvSpPr>
          <p:cNvPr id="755" name="Google Shape;755;p31"/>
          <p:cNvSpPr txBox="1">
            <a:spLocks noGrp="1"/>
          </p:cNvSpPr>
          <p:nvPr>
            <p:ph type="subTitle" idx="4"/>
          </p:nvPr>
        </p:nvSpPr>
        <p:spPr>
          <a:xfrm>
            <a:off x="6850133" y="2569567"/>
            <a:ext cx="3420000" cy="53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b="1"/>
            </a:lvl1pPr>
            <a:lvl2pPr lvl="1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2pPr>
            <a:lvl3pPr lvl="2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3pPr>
            <a:lvl4pPr lvl="3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4pPr>
            <a:lvl5pPr lvl="4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5pPr>
            <a:lvl6pPr lvl="5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6pPr>
            <a:lvl7pPr lvl="6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7pPr>
            <a:lvl8pPr lvl="7" rtl="0">
              <a:spcBef>
                <a:spcPts val="2133"/>
              </a:spcBef>
              <a:spcAft>
                <a:spcPts val="0"/>
              </a:spcAft>
              <a:buSzPts val="1800"/>
              <a:buNone/>
              <a:defRPr sz="2400" b="1"/>
            </a:lvl8pPr>
            <a:lvl9pPr lvl="8" rtl="0">
              <a:spcBef>
                <a:spcPts val="2133"/>
              </a:spcBef>
              <a:spcAft>
                <a:spcPts val="2133"/>
              </a:spcAft>
              <a:buSzPts val="1800"/>
              <a:buNone/>
              <a:defRPr sz="2400" b="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9747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B88DEF9-4351-80A0-EAE9-2CB2449E40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47DB1787-1E46-89EE-B59F-583B1D69A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3188D5E-BA83-9271-5307-E5175F1F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33244BC-1B94-105D-927A-20256811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FFFAE5AF-7476-1F14-9574-128C7B214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207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157AC89-8510-792F-8C00-0ED4E267C9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C53B0279-C50D-96D6-2274-A79B24FE05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CFF93BD3-F067-AEFF-9F4E-2ACB99C8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A889526-3B41-2EFC-18E2-974EC1BA3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35B71559-AB76-B83B-7F74-33CD9045C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4005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0628DD0E-E1C9-DD9E-019F-1CD58BE03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75CBCA4C-7E88-2364-8B47-DC85AA2E834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09599BE-4355-70CA-49A7-88B8E209BF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FDD7E5E6-98AB-26B2-06FF-765DAA04D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4AAB7F91-21C3-4C1C-06EC-2D55BF08EE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B645EA2D-5C6E-446A-1719-59A3BF53F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443390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7EBBFEA-890B-D7F3-027F-8AA67C47B3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9CBA5002-951B-FF63-1EEF-185D3D715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68517D7A-7A66-5274-43E2-164833B852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5" name="عنصر نائب للنص 4">
            <a:extLst>
              <a:ext uri="{FF2B5EF4-FFF2-40B4-BE49-F238E27FC236}">
                <a16:creationId xmlns:a16="http://schemas.microsoft.com/office/drawing/2014/main" id="{C998B2ED-2B69-D7B1-5C9E-935D4C04D5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6" name="عنصر نائب للمحتوى 5">
            <a:extLst>
              <a:ext uri="{FF2B5EF4-FFF2-40B4-BE49-F238E27FC236}">
                <a16:creationId xmlns:a16="http://schemas.microsoft.com/office/drawing/2014/main" id="{638F3F1E-3E2E-8341-5780-C5ED83E58C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7" name="عنصر نائب للتاريخ 6">
            <a:extLst>
              <a:ext uri="{FF2B5EF4-FFF2-40B4-BE49-F238E27FC236}">
                <a16:creationId xmlns:a16="http://schemas.microsoft.com/office/drawing/2014/main" id="{E7827133-7A25-7642-865B-3484A54AD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8" name="عنصر نائب للتذييل 7">
            <a:extLst>
              <a:ext uri="{FF2B5EF4-FFF2-40B4-BE49-F238E27FC236}">
                <a16:creationId xmlns:a16="http://schemas.microsoft.com/office/drawing/2014/main" id="{C886FF47-BB84-2348-4165-843F2BBA2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عنصر نائب لرقم الشريحة 8">
            <a:extLst>
              <a:ext uri="{FF2B5EF4-FFF2-40B4-BE49-F238E27FC236}">
                <a16:creationId xmlns:a16="http://schemas.microsoft.com/office/drawing/2014/main" id="{74523AFF-F4C5-6787-4ACE-A5098A63F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4447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A032871-9766-469F-B771-8087458517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تاريخ 2">
            <a:extLst>
              <a:ext uri="{FF2B5EF4-FFF2-40B4-BE49-F238E27FC236}">
                <a16:creationId xmlns:a16="http://schemas.microsoft.com/office/drawing/2014/main" id="{2C7083F8-EFB0-9CEE-7777-D69EE14C56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4" name="عنصر نائب للتذييل 3">
            <a:extLst>
              <a:ext uri="{FF2B5EF4-FFF2-40B4-BE49-F238E27FC236}">
                <a16:creationId xmlns:a16="http://schemas.microsoft.com/office/drawing/2014/main" id="{C5E9BD92-6854-0797-8843-AF127D24D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عنصر نائب لرقم الشريحة 4">
            <a:extLst>
              <a:ext uri="{FF2B5EF4-FFF2-40B4-BE49-F238E27FC236}">
                <a16:creationId xmlns:a16="http://schemas.microsoft.com/office/drawing/2014/main" id="{59A657E3-BA76-1E4A-3A52-EF6EA9390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179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94B8D87B-435C-1DA2-896C-16276E360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FDA65CE4-0D1F-016D-02F6-539A442B1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CD26CA8E-5DAC-12D2-E091-533285A82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4720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65C376D-E9A0-FE9B-8FED-7F2360EC0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90BEC4FE-4052-DEC7-6755-0EB56FCA71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DDABC484-D249-1699-62AE-24001E7F65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12E54364-B2C6-329B-3FF3-61260B6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D5082677-164B-C79A-6CE3-99E908193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0A5DEF93-DFA1-D387-846F-BC0FA592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8876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CF0F171-1A52-448B-44F9-81A8E451A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43B31B41-9EBB-49DC-D925-6133480921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4E88CA52-00D4-AAF6-DB45-3806A1022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96DB3038-EA30-A62C-DBBA-F10E4A1BF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DBF1231D-873A-9518-23D0-F959C279BC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6C2E740E-E5B9-E7B6-9BDA-17A473C4A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451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>
            <a:extLst>
              <a:ext uri="{FF2B5EF4-FFF2-40B4-BE49-F238E27FC236}">
                <a16:creationId xmlns:a16="http://schemas.microsoft.com/office/drawing/2014/main" id="{9091CA70-F274-D7B6-C71B-F46C52859B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عنوان الشكل الرئيسي</a:t>
            </a:r>
            <a:endParaRPr lang="en-GB"/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73097BB3-BF1D-98B4-856D-ACD7B57CFC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  <a:endParaRPr lang="en-GB"/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4E1EB988-6976-5D04-77D2-A92B520316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612F5-0D56-4CF1-91DD-F10CEB94E65E}" type="datetimeFigureOut">
              <a:rPr lang="en-GB" smtClean="0"/>
              <a:t>17/09/2022</a:t>
            </a:fld>
            <a:endParaRPr lang="en-GB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E602B99C-098D-D38F-1CCB-C58EA25FB9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02E27FE6-7F30-8A2A-E510-A4B9FB163D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6B901-F74F-4D35-B760-D266D54648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945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  <p:sldLayoutId id="2147483730" r:id="rId13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1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8.png"/><Relationship Id="rId7" Type="http://schemas.openxmlformats.org/officeDocument/2006/relationships/slide" Target="slide1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11" Type="http://schemas.openxmlformats.org/officeDocument/2006/relationships/image" Target="../media/image20.png"/><Relationship Id="rId5" Type="http://schemas.openxmlformats.org/officeDocument/2006/relationships/image" Target="../media/image18.png"/><Relationship Id="rId10" Type="http://schemas.openxmlformats.org/officeDocument/2006/relationships/slide" Target="slide16.xml"/><Relationship Id="rId4" Type="http://schemas.openxmlformats.org/officeDocument/2006/relationships/slide" Target="slide5.xml"/><Relationship Id="rId9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FF41A67E-846E-F301-5D54-CA1588B714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6639" y="294156"/>
            <a:ext cx="9603275" cy="1049235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ar-OM" sz="7200" b="1" dirty="0">
                <a:solidFill>
                  <a:schemeClr val="accent2">
                    <a:lumMod val="50000"/>
                  </a:schemeClr>
                </a:solidFill>
              </a:rPr>
              <a:t>1-5 النسبة </a:t>
            </a:r>
            <a:r>
              <a:rPr lang="ar-OM" sz="7200" b="1" dirty="0" err="1">
                <a:solidFill>
                  <a:schemeClr val="accent2">
                    <a:lumMod val="50000"/>
                  </a:schemeClr>
                </a:solidFill>
              </a:rPr>
              <a:t>المئويةعدم</a:t>
            </a:r>
            <a:r>
              <a:rPr lang="ar-OM" sz="7200" b="1" dirty="0">
                <a:solidFill>
                  <a:schemeClr val="accent2">
                    <a:lumMod val="50000"/>
                  </a:schemeClr>
                </a:solidFill>
              </a:rPr>
              <a:t> اليقين </a:t>
            </a:r>
            <a:endParaRPr lang="en-GB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كيفية حساب عدم اليقين">
            <a:extLst>
              <a:ext uri="{FF2B5EF4-FFF2-40B4-BE49-F238E27FC236}">
                <a16:creationId xmlns:a16="http://schemas.microsoft.com/office/drawing/2014/main" id="{6807A4BF-CD58-C93B-42CB-44A46D7BFBF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12571" y="1680997"/>
            <a:ext cx="8218715" cy="3875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925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7389B548-CF3C-56C8-17AC-E8175F6D7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5" name="عنصر نائب للمحتوى 4">
            <a:extLst>
              <a:ext uri="{FF2B5EF4-FFF2-40B4-BE49-F238E27FC236}">
                <a16:creationId xmlns:a16="http://schemas.microsoft.com/office/drawing/2014/main" id="{194B56B2-3995-8B4F-E666-7C7C305CCB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2886401"/>
              </p:ext>
            </p:extLst>
          </p:nvPr>
        </p:nvGraphicFramePr>
        <p:xfrm>
          <a:off x="5236028" y="218761"/>
          <a:ext cx="6738259" cy="17935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15111">
                  <a:extLst>
                    <a:ext uri="{9D8B030D-6E8A-4147-A177-3AD203B41FA5}">
                      <a16:colId xmlns:a16="http://schemas.microsoft.com/office/drawing/2014/main" val="1151491422"/>
                    </a:ext>
                  </a:extLst>
                </a:gridCol>
                <a:gridCol w="1509832">
                  <a:extLst>
                    <a:ext uri="{9D8B030D-6E8A-4147-A177-3AD203B41FA5}">
                      <a16:colId xmlns:a16="http://schemas.microsoft.com/office/drawing/2014/main" val="1611178775"/>
                    </a:ext>
                  </a:extLst>
                </a:gridCol>
                <a:gridCol w="1633574">
                  <a:extLst>
                    <a:ext uri="{9D8B030D-6E8A-4147-A177-3AD203B41FA5}">
                      <a16:colId xmlns:a16="http://schemas.microsoft.com/office/drawing/2014/main" val="1530369739"/>
                    </a:ext>
                  </a:extLst>
                </a:gridCol>
                <a:gridCol w="1479742">
                  <a:extLst>
                    <a:ext uri="{9D8B030D-6E8A-4147-A177-3AD203B41FA5}">
                      <a16:colId xmlns:a16="http://schemas.microsoft.com/office/drawing/2014/main" val="3091980726"/>
                    </a:ext>
                  </a:extLst>
                </a:gridCol>
              </a:tblGrid>
              <a:tr h="825706">
                <a:tc>
                  <a:txBody>
                    <a:bodyPr/>
                    <a:lstStyle/>
                    <a:p>
                      <a:r>
                        <a:rPr lang="ar-OM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النسبة المئوية لعدم اليقين</a:t>
                      </a:r>
                      <a:endParaRPr lang="en-GB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OM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عدم اليقين</a:t>
                      </a:r>
                      <a:endParaRPr lang="en-GB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endParaRPr lang="en-GB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OM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القيمة الحقيقية</a:t>
                      </a:r>
                      <a:endParaRPr lang="en-GB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OM" sz="2400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القيمة المقاسة </a:t>
                      </a:r>
                      <a:endParaRPr lang="en-GB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867272"/>
                  </a:ext>
                </a:extLst>
              </a:tr>
              <a:tr h="967873"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0.05 %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0.1s</a:t>
                      </a:r>
                      <a:endParaRPr lang="en-GB" sz="32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2.22s</a:t>
                      </a:r>
                      <a:endParaRPr lang="en-GB" sz="3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5594437"/>
                  </a:ext>
                </a:extLst>
              </a:tr>
            </a:tbl>
          </a:graphicData>
        </a:graphic>
      </p:graphicFrame>
      <p:pic>
        <p:nvPicPr>
          <p:cNvPr id="7" name="صورة 6">
            <a:extLst>
              <a:ext uri="{FF2B5EF4-FFF2-40B4-BE49-F238E27FC236}">
                <a16:creationId xmlns:a16="http://schemas.microsoft.com/office/drawing/2014/main" id="{951D073B-F10B-1082-5234-6FB670A9A70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r="53821" b="80385"/>
          <a:stretch/>
        </p:blipFill>
        <p:spPr>
          <a:xfrm>
            <a:off x="587149" y="774428"/>
            <a:ext cx="4474028" cy="12379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مربع نص 5">
                <a:extLst>
                  <a:ext uri="{FF2B5EF4-FFF2-40B4-BE49-F238E27FC236}">
                    <a16:creationId xmlns:a16="http://schemas.microsoft.com/office/drawing/2014/main" id="{40E4FAF8-B10B-D7FE-93BA-2CDF6CF01948}"/>
                  </a:ext>
                </a:extLst>
              </p:cNvPr>
              <p:cNvSpPr txBox="1"/>
              <p:nvPr/>
            </p:nvSpPr>
            <p:spPr>
              <a:xfrm>
                <a:off x="587149" y="2191361"/>
                <a:ext cx="4909457" cy="783420"/>
              </a:xfrm>
              <a:prstGeom prst="rect">
                <a:avLst/>
              </a:prstGeom>
              <a:solidFill>
                <a:schemeClr val="accent4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GB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sz="3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3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22</m:t>
                        </m:r>
                      </m:den>
                    </m:f>
                  </m:oMath>
                </a14:m>
                <a:r>
                  <a:rPr lang="en-GB" sz="3600" dirty="0">
                    <a:solidFill>
                      <a:schemeClr val="tx1"/>
                    </a:solidFill>
                  </a:rPr>
                  <a:t>= 0.045 %</a:t>
                </a:r>
                <a14:m>
                  <m:oMath xmlns:m="http://schemas.openxmlformats.org/officeDocument/2006/math">
                    <m:r>
                      <a:rPr lang="en-GB" sz="3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GB" sz="3600" dirty="0">
                    <a:solidFill>
                      <a:schemeClr val="tx1"/>
                    </a:solidFill>
                  </a:rPr>
                  <a:t>0.05%</a:t>
                </a:r>
              </a:p>
            </p:txBody>
          </p:sp>
        </mc:Choice>
        <mc:Fallback xmlns="">
          <p:sp>
            <p:nvSpPr>
              <p:cNvPr id="6" name="مربع نص 5">
                <a:extLst>
                  <a:ext uri="{FF2B5EF4-FFF2-40B4-BE49-F238E27FC236}">
                    <a16:creationId xmlns:a16="http://schemas.microsoft.com/office/drawing/2014/main" id="{40E4FAF8-B10B-D7FE-93BA-2CDF6CF019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149" y="2191361"/>
                <a:ext cx="4909457" cy="783420"/>
              </a:xfrm>
              <a:prstGeom prst="rect">
                <a:avLst/>
              </a:prstGeom>
              <a:blipFill>
                <a:blip r:embed="rId4"/>
                <a:stretch>
                  <a:fillRect t="-2326" r="-5707" b="-209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صورة 7">
            <a:extLst>
              <a:ext uri="{FF2B5EF4-FFF2-40B4-BE49-F238E27FC236}">
                <a16:creationId xmlns:a16="http://schemas.microsoft.com/office/drawing/2014/main" id="{EE7ACD26-060B-9982-4CC4-84AE3715244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35060"/>
          <a:stretch/>
        </p:blipFill>
        <p:spPr>
          <a:xfrm>
            <a:off x="1044349" y="3200936"/>
            <a:ext cx="10766651" cy="1787614"/>
          </a:xfrm>
          <a:prstGeom prst="rect">
            <a:avLst/>
          </a:prstGeom>
        </p:spPr>
      </p:pic>
      <p:sp>
        <p:nvSpPr>
          <p:cNvPr id="9" name="مربع نص 8">
            <a:extLst>
              <a:ext uri="{FF2B5EF4-FFF2-40B4-BE49-F238E27FC236}">
                <a16:creationId xmlns:a16="http://schemas.microsoft.com/office/drawing/2014/main" id="{BEA20668-7893-8E54-F627-42278CCE7608}"/>
              </a:ext>
            </a:extLst>
          </p:cNvPr>
          <p:cNvSpPr txBox="1"/>
          <p:nvPr/>
        </p:nvSpPr>
        <p:spPr>
          <a:xfrm>
            <a:off x="7385705" y="5120437"/>
            <a:ext cx="4155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en-US" sz="3600" b="1" dirty="0">
                <a:solidFill>
                  <a:schemeClr val="accent5"/>
                </a:solidFill>
              </a:rPr>
              <a:t>2.22s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-+  0.1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C30F1B07-4996-21B9-E2D5-DCACBA90BD27}"/>
              </a:ext>
            </a:extLst>
          </p:cNvPr>
          <p:cNvSpPr txBox="1"/>
          <p:nvPr/>
        </p:nvSpPr>
        <p:spPr>
          <a:xfrm>
            <a:off x="1340799" y="4988550"/>
            <a:ext cx="41558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en-US" sz="4000" b="1" dirty="0">
                <a:solidFill>
                  <a:schemeClr val="accent5"/>
                </a:solidFill>
              </a:rPr>
              <a:t>2.22s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-+  0.1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45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CAE00F4A-3C89-9555-C49B-9B7F86EF9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عنصر نائب للمحتوى 3">
            <a:extLst>
              <a:ext uri="{FF2B5EF4-FFF2-40B4-BE49-F238E27FC236}">
                <a16:creationId xmlns:a16="http://schemas.microsoft.com/office/drawing/2014/main" id="{FCD38667-5929-A3BE-CF68-7775F1E9547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12188"/>
          <a:stretch/>
        </p:blipFill>
        <p:spPr>
          <a:xfrm>
            <a:off x="1187902" y="267154"/>
            <a:ext cx="10515600" cy="2941460"/>
          </a:xfrm>
          <a:prstGeom prst="rect">
            <a:avLst/>
          </a:prstGeom>
        </p:spPr>
      </p:pic>
      <p:pic>
        <p:nvPicPr>
          <p:cNvPr id="5" name="صورة 4">
            <a:extLst>
              <a:ext uri="{FF2B5EF4-FFF2-40B4-BE49-F238E27FC236}">
                <a16:creationId xmlns:a16="http://schemas.microsoft.com/office/drawing/2014/main" id="{FB584A30-F74D-5AD2-EB9E-5F8DA4743D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5060"/>
          <a:stretch/>
        </p:blipFill>
        <p:spPr>
          <a:xfrm>
            <a:off x="712674" y="3486007"/>
            <a:ext cx="10766651" cy="1787614"/>
          </a:xfrm>
          <a:prstGeom prst="rect">
            <a:avLst/>
          </a:prstGeom>
        </p:spPr>
      </p:pic>
      <p:sp>
        <p:nvSpPr>
          <p:cNvPr id="6" name="مربع نص 5">
            <a:extLst>
              <a:ext uri="{FF2B5EF4-FFF2-40B4-BE49-F238E27FC236}">
                <a16:creationId xmlns:a16="http://schemas.microsoft.com/office/drawing/2014/main" id="{B3B47B81-934D-ECC6-1B51-240CCF29C405}"/>
              </a:ext>
            </a:extLst>
          </p:cNvPr>
          <p:cNvSpPr txBox="1"/>
          <p:nvPr/>
        </p:nvSpPr>
        <p:spPr>
          <a:xfrm>
            <a:off x="6946942" y="5551014"/>
            <a:ext cx="4406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en-US" sz="3600" b="1" dirty="0">
                <a:solidFill>
                  <a:schemeClr val="accent5"/>
                </a:solidFill>
              </a:rPr>
              <a:t>2.82cm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-+  0.06cm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مربع نص 6">
            <a:extLst>
              <a:ext uri="{FF2B5EF4-FFF2-40B4-BE49-F238E27FC236}">
                <a16:creationId xmlns:a16="http://schemas.microsoft.com/office/drawing/2014/main" id="{5D2120F9-1E17-2A9C-47DC-1712620361EF}"/>
              </a:ext>
            </a:extLst>
          </p:cNvPr>
          <p:cNvSpPr txBox="1"/>
          <p:nvPr/>
        </p:nvSpPr>
        <p:spPr>
          <a:xfrm>
            <a:off x="1469570" y="5273621"/>
            <a:ext cx="46264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( </a:t>
            </a:r>
            <a:r>
              <a:rPr lang="en-US" sz="3600" b="1" dirty="0">
                <a:solidFill>
                  <a:schemeClr val="accent5"/>
                </a:solidFill>
              </a:rPr>
              <a:t>2.82cm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4000" b="1" dirty="0">
                <a:solidFill>
                  <a:srgbClr val="C00000"/>
                </a:solidFill>
              </a:rPr>
              <a:t>-+  2.82%</a:t>
            </a:r>
            <a:r>
              <a:rPr lang="en-US" sz="4000" b="1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en-GB" sz="4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631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>
            <a:extLst>
              <a:ext uri="{FF2B5EF4-FFF2-40B4-BE49-F238E27FC236}">
                <a16:creationId xmlns:a16="http://schemas.microsoft.com/office/drawing/2014/main" id="{81614581-F3C3-73D8-830E-224A80DE48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15996" t="2234" b="51020"/>
          <a:stretch/>
        </p:blipFill>
        <p:spPr>
          <a:xfrm>
            <a:off x="1441693" y="683476"/>
            <a:ext cx="9961756" cy="1593813"/>
          </a:xfrm>
          <a:prstGeom prst="rect">
            <a:avLst/>
          </a:prstGeom>
        </p:spPr>
      </p:pic>
      <p:pic>
        <p:nvPicPr>
          <p:cNvPr id="4" name="صورة 3">
            <a:extLst>
              <a:ext uri="{FF2B5EF4-FFF2-40B4-BE49-F238E27FC236}">
                <a16:creationId xmlns:a16="http://schemas.microsoft.com/office/drawing/2014/main" id="{3589119C-929E-8828-A7D3-14AC38DE405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 l="3431" t="62464" b="14230"/>
          <a:stretch/>
        </p:blipFill>
        <p:spPr>
          <a:xfrm>
            <a:off x="1023257" y="2732314"/>
            <a:ext cx="10798628" cy="79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970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1" name="صورة الشريحة 20">
                <a:extLst>
                  <a:ext uri="{FF2B5EF4-FFF2-40B4-BE49-F238E27FC236}">
                    <a16:creationId xmlns:a16="http://schemas.microsoft.com/office/drawing/2014/main" id="{871233E9-7D6D-4B18-9821-A00DF236808C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8906266" y="469703"/>
              <a:ext cx="3546965" cy="5023555"/>
            </p:xfrm>
            <a:graphic>
              <a:graphicData uri="http://schemas.microsoft.com/office/powerpoint/2016/slidezoom">
                <pslz:sldZm>
                  <pslz:sldZmObj sldId="265" cId="0">
                    <pslz:zmPr id="{0B04099C-3082-4368-9DBD-30985DD7A83A}" imageType="cover" transitionDur="1000">
                      <p166:blipFill xmlns:p166="http://schemas.microsoft.com/office/powerpoint/2016/6/main">
                        <a:blip r:embed="rId3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546965" cy="502355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1" name="صورة الشريحة 20">
                <a:hlinkClick r:id="rId4" action="ppaction://hlinksldjump"/>
                <a:extLst>
                  <a:ext uri="{FF2B5EF4-FFF2-40B4-BE49-F238E27FC236}">
                    <a16:creationId xmlns:a16="http://schemas.microsoft.com/office/drawing/2014/main" id="{871233E9-7D6D-4B18-9821-A00DF236808C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906266" y="469703"/>
                <a:ext cx="3546965" cy="502355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p:sp>
        <p:nvSpPr>
          <p:cNvPr id="844" name="Google Shape;844;p43"/>
          <p:cNvSpPr txBox="1">
            <a:spLocks noGrp="1"/>
          </p:cNvSpPr>
          <p:nvPr>
            <p:ph type="title"/>
          </p:nvPr>
        </p:nvSpPr>
        <p:spPr>
          <a:xfrm>
            <a:off x="389748" y="719667"/>
            <a:ext cx="10290000" cy="637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تمارين 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3" name="صورة الشريحة 22">
                <a:extLst>
                  <a:ext uri="{FF2B5EF4-FFF2-40B4-BE49-F238E27FC236}">
                    <a16:creationId xmlns:a16="http://schemas.microsoft.com/office/drawing/2014/main" id="{1489D3B8-C8A3-115B-7CC2-FA2D35F8CF42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4245970" y="1357268"/>
              <a:ext cx="4494301" cy="5601241"/>
            </p:xfrm>
            <a:graphic>
              <a:graphicData uri="http://schemas.microsoft.com/office/powerpoint/2016/slidezoom">
                <pslz:sldZm>
                  <pslz:sldZmObj sldId="313" cId="3574261650">
                    <pslz:zmPr id="{CF28B9DB-B0FF-4EDE-BE3C-C0D6788EE9F9}" imageType="cover" transitionDur="1000">
                      <p166:blipFill xmlns:p166="http://schemas.microsoft.com/office/powerpoint/2016/6/main">
                        <a:blip r:embed="rId6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4494301" cy="5601241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3" name="صورة الشريحة 22">
                <a:hlinkClick r:id="rId7" action="ppaction://hlinksldjump"/>
                <a:extLst>
                  <a:ext uri="{FF2B5EF4-FFF2-40B4-BE49-F238E27FC236}">
                    <a16:creationId xmlns:a16="http://schemas.microsoft.com/office/drawing/2014/main" id="{1489D3B8-C8A3-115B-7CC2-FA2D35F8CF42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45970" y="1357268"/>
                <a:ext cx="4494301" cy="5601241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25" name="صورة الشريحة 24">
                <a:extLst>
                  <a:ext uri="{FF2B5EF4-FFF2-40B4-BE49-F238E27FC236}">
                    <a16:creationId xmlns:a16="http://schemas.microsoft.com/office/drawing/2014/main" id="{D153CC1C-51C0-7A30-2056-65B26E5A5143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-108090" y="2981481"/>
              <a:ext cx="3897779" cy="4846455"/>
            </p:xfrm>
            <a:graphic>
              <a:graphicData uri="http://schemas.microsoft.com/office/powerpoint/2016/slidezoom">
                <pslz:sldZm>
                  <pslz:sldZmObj sldId="314" cId="1351189233">
                    <pslz:zmPr id="{4C519106-E839-4349-A4E0-3024383DB4DA}" imageType="cover" transitionDur="1000">
                      <p166:blipFill xmlns:p166="http://schemas.microsoft.com/office/powerpoint/2016/6/main">
                        <a:blip r:embed="rId9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3897779" cy="4846455"/>
                        </a:xfrm>
                        <a:prstGeom prst="rect">
                          <a:avLst/>
                        </a:prstGeom>
                        <a:ln w="3175">
                          <a:noFill/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25" name="صورة الشريحة 24">
                <a:hlinkClick r:id="rId10" action="ppaction://hlinksldjump"/>
                <a:extLst>
                  <a:ext uri="{FF2B5EF4-FFF2-40B4-BE49-F238E27FC236}">
                    <a16:creationId xmlns:a16="http://schemas.microsoft.com/office/drawing/2014/main" id="{D153CC1C-51C0-7A30-2056-65B26E5A514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-108090" y="2981481"/>
                <a:ext cx="3897779" cy="4846455"/>
              </a:xfrm>
              <a:prstGeom prst="rect">
                <a:avLst/>
              </a:prstGeom>
              <a:ln w="3175">
                <a:noFill/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401170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تمارين 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97E33B8C-4F32-92CD-BA10-8968760267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9848" y="1548793"/>
            <a:ext cx="9398605" cy="2113873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تمارين 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pic>
        <p:nvPicPr>
          <p:cNvPr id="4" name="صورة 3">
            <a:extLst>
              <a:ext uri="{FF2B5EF4-FFF2-40B4-BE49-F238E27FC236}">
                <a16:creationId xmlns:a16="http://schemas.microsoft.com/office/drawing/2014/main" id="{F726ABC7-F126-CA45-C720-52BCD21D2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08301" y="1516284"/>
            <a:ext cx="6375655" cy="1854937"/>
          </a:xfrm>
          <a:prstGeom prst="rect">
            <a:avLst/>
          </a:prstGeom>
        </p:spPr>
      </p:pic>
      <p:pic>
        <p:nvPicPr>
          <p:cNvPr id="6" name="صورة 5">
            <a:extLst>
              <a:ext uri="{FF2B5EF4-FFF2-40B4-BE49-F238E27FC236}">
                <a16:creationId xmlns:a16="http://schemas.microsoft.com/office/drawing/2014/main" id="{6F698441-6F71-4C2F-AD35-4BA7D42F89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8300" y="3293537"/>
            <a:ext cx="6375400" cy="1562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2616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تمارين 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pic>
        <p:nvPicPr>
          <p:cNvPr id="3" name="صورة 2">
            <a:extLst>
              <a:ext uri="{FF2B5EF4-FFF2-40B4-BE49-F238E27FC236}">
                <a16:creationId xmlns:a16="http://schemas.microsoft.com/office/drawing/2014/main" id="{3DC984A5-7038-1E92-7D70-A194EAEA3F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367" y="1638300"/>
            <a:ext cx="68072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89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>
            <a:extLst>
              <a:ext uri="{FF2B5EF4-FFF2-40B4-BE49-F238E27FC236}">
                <a16:creationId xmlns:a16="http://schemas.microsoft.com/office/drawing/2014/main" id="{642AC923-6DE0-7FDB-482F-F9675A3016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038" y="2035619"/>
            <a:ext cx="9138994" cy="1602260"/>
          </a:xfrm>
          <a:prstGeom prst="roundRect">
            <a:avLst>
              <a:gd name="adj" fmla="val 16667"/>
            </a:avLst>
          </a:prstGeom>
          <a:ln>
            <a:solidFill>
              <a:schemeClr val="accent1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3476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55"/>
          <p:cNvSpPr/>
          <p:nvPr/>
        </p:nvSpPr>
        <p:spPr>
          <a:xfrm rot="4950743">
            <a:off x="9337852" y="2081381"/>
            <a:ext cx="615257" cy="492479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2" name="Google Shape;1232;p55"/>
          <p:cNvSpPr/>
          <p:nvPr/>
        </p:nvSpPr>
        <p:spPr>
          <a:xfrm>
            <a:off x="6453938" y="2573930"/>
            <a:ext cx="4578711" cy="3482244"/>
          </a:xfrm>
          <a:prstGeom prst="roundRect">
            <a:avLst>
              <a:gd name="adj" fmla="val 7854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 dirty="0"/>
          </a:p>
        </p:txBody>
      </p:sp>
      <p:sp>
        <p:nvSpPr>
          <p:cNvPr id="1233" name="Google Shape;1233;p55"/>
          <p:cNvSpPr/>
          <p:nvPr/>
        </p:nvSpPr>
        <p:spPr>
          <a:xfrm>
            <a:off x="6382068" y="2569356"/>
            <a:ext cx="4650581" cy="3482244"/>
          </a:xfrm>
          <a:prstGeom prst="roundRect">
            <a:avLst>
              <a:gd name="adj" fmla="val 785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5" name="Google Shape;1235;p55"/>
          <p:cNvSpPr/>
          <p:nvPr/>
        </p:nvSpPr>
        <p:spPr>
          <a:xfrm rot="4950743">
            <a:off x="9484406" y="2027360"/>
            <a:ext cx="422647" cy="335553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6" name="Google Shape;1236;p55"/>
          <p:cNvSpPr/>
          <p:nvPr/>
        </p:nvSpPr>
        <p:spPr>
          <a:xfrm rot="4950743">
            <a:off x="4336617" y="2074867"/>
            <a:ext cx="615257" cy="492477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7" name="Google Shape;1237;p55"/>
          <p:cNvSpPr/>
          <p:nvPr/>
        </p:nvSpPr>
        <p:spPr>
          <a:xfrm>
            <a:off x="1795637" y="2573930"/>
            <a:ext cx="3942427" cy="3482244"/>
          </a:xfrm>
          <a:prstGeom prst="roundRect">
            <a:avLst>
              <a:gd name="adj" fmla="val 7854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8" name="Google Shape;1238;p55"/>
          <p:cNvSpPr/>
          <p:nvPr/>
        </p:nvSpPr>
        <p:spPr>
          <a:xfrm>
            <a:off x="1731489" y="2507318"/>
            <a:ext cx="3942427" cy="3482244"/>
          </a:xfrm>
          <a:prstGeom prst="roundRect">
            <a:avLst>
              <a:gd name="adj" fmla="val 7854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9" name="Google Shape;1239;p55"/>
          <p:cNvSpPr/>
          <p:nvPr/>
        </p:nvSpPr>
        <p:spPr>
          <a:xfrm>
            <a:off x="1905496" y="2689317"/>
            <a:ext cx="3562797" cy="3061423"/>
          </a:xfrm>
          <a:prstGeom prst="roundRect">
            <a:avLst>
              <a:gd name="adj" fmla="val 785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 dirty="0"/>
          </a:p>
        </p:txBody>
      </p:sp>
      <p:sp>
        <p:nvSpPr>
          <p:cNvPr id="1241" name="Google Shape;1241;p55"/>
          <p:cNvSpPr txBox="1">
            <a:spLocks noGrp="1"/>
          </p:cNvSpPr>
          <p:nvPr>
            <p:ph type="title"/>
          </p:nvPr>
        </p:nvSpPr>
        <p:spPr>
          <a:xfrm>
            <a:off x="950967" y="748600"/>
            <a:ext cx="10290000" cy="637600"/>
          </a:xfrm>
          <a:prstGeom prst="rect">
            <a:avLst/>
          </a:prstGeom>
        </p:spPr>
        <p:txBody>
          <a:bodyPr spcFirstLastPara="1" vert="horz" wrap="square" lIns="121900" tIns="121900" rIns="121900" bIns="121900" rtlCol="1" anchor="ctr" anchorCtr="0">
            <a:noAutofit/>
          </a:bodyPr>
          <a:lstStyle/>
          <a:p>
            <a:pPr algn="ctr" rtl="1"/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درسنا في الحصة السابقة طريقة ايجاد قيمة عدم اليقين 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grpSp>
        <p:nvGrpSpPr>
          <p:cNvPr id="1255" name="Google Shape;1255;p55"/>
          <p:cNvGrpSpPr/>
          <p:nvPr/>
        </p:nvGrpSpPr>
        <p:grpSpPr>
          <a:xfrm>
            <a:off x="9792974" y="2651354"/>
            <a:ext cx="290715" cy="443379"/>
            <a:chOff x="437288" y="2996825"/>
            <a:chExt cx="551876" cy="905052"/>
          </a:xfrm>
        </p:grpSpPr>
        <p:sp>
          <p:nvSpPr>
            <p:cNvPr id="1256" name="Google Shape;1256;p55"/>
            <p:cNvSpPr/>
            <p:nvPr/>
          </p:nvSpPr>
          <p:spPr>
            <a:xfrm>
              <a:off x="525363" y="3761330"/>
              <a:ext cx="69501" cy="140547"/>
            </a:xfrm>
            <a:custGeom>
              <a:avLst/>
              <a:gdLst/>
              <a:ahLst/>
              <a:cxnLst/>
              <a:rect l="l" t="t" r="r" b="b"/>
              <a:pathLst>
                <a:path w="1665" h="3367" extrusionOk="0">
                  <a:moveTo>
                    <a:pt x="0" y="0"/>
                  </a:moveTo>
                  <a:lnTo>
                    <a:pt x="0" y="1172"/>
                  </a:lnTo>
                  <a:cubicBezTo>
                    <a:pt x="0" y="1497"/>
                    <a:pt x="52" y="1823"/>
                    <a:pt x="152" y="2134"/>
                  </a:cubicBezTo>
                  <a:lnTo>
                    <a:pt x="461" y="3094"/>
                  </a:lnTo>
                  <a:cubicBezTo>
                    <a:pt x="519" y="3276"/>
                    <a:pt x="676" y="3367"/>
                    <a:pt x="834" y="3367"/>
                  </a:cubicBezTo>
                  <a:cubicBezTo>
                    <a:pt x="991" y="3367"/>
                    <a:pt x="1148" y="3276"/>
                    <a:pt x="1206" y="3094"/>
                  </a:cubicBezTo>
                  <a:lnTo>
                    <a:pt x="1515" y="2134"/>
                  </a:lnTo>
                  <a:cubicBezTo>
                    <a:pt x="1615" y="1823"/>
                    <a:pt x="1665" y="1497"/>
                    <a:pt x="1665" y="1172"/>
                  </a:cubicBezTo>
                  <a:lnTo>
                    <a:pt x="166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57" name="Google Shape;1257;p55"/>
            <p:cNvSpPr/>
            <p:nvPr/>
          </p:nvSpPr>
          <p:spPr>
            <a:xfrm>
              <a:off x="486418" y="3628340"/>
              <a:ext cx="147393" cy="182749"/>
            </a:xfrm>
            <a:custGeom>
              <a:avLst/>
              <a:gdLst/>
              <a:ahLst/>
              <a:cxnLst/>
              <a:rect l="l" t="t" r="r" b="b"/>
              <a:pathLst>
                <a:path w="3531" h="4378" extrusionOk="0">
                  <a:moveTo>
                    <a:pt x="1" y="0"/>
                  </a:moveTo>
                  <a:lnTo>
                    <a:pt x="1" y="479"/>
                  </a:lnTo>
                  <a:cubicBezTo>
                    <a:pt x="1" y="869"/>
                    <a:pt x="115" y="1250"/>
                    <a:pt x="328" y="1575"/>
                  </a:cubicBezTo>
                  <a:cubicBezTo>
                    <a:pt x="542" y="1901"/>
                    <a:pt x="656" y="2282"/>
                    <a:pt x="656" y="2671"/>
                  </a:cubicBezTo>
                  <a:lnTo>
                    <a:pt x="656" y="3831"/>
                  </a:lnTo>
                  <a:cubicBezTo>
                    <a:pt x="656" y="4132"/>
                    <a:pt x="901" y="4378"/>
                    <a:pt x="1203" y="4378"/>
                  </a:cubicBezTo>
                  <a:lnTo>
                    <a:pt x="2328" y="4378"/>
                  </a:lnTo>
                  <a:cubicBezTo>
                    <a:pt x="2632" y="4378"/>
                    <a:pt x="2877" y="4132"/>
                    <a:pt x="2877" y="3831"/>
                  </a:cubicBezTo>
                  <a:lnTo>
                    <a:pt x="2877" y="2671"/>
                  </a:lnTo>
                  <a:cubicBezTo>
                    <a:pt x="2877" y="2282"/>
                    <a:pt x="2991" y="1901"/>
                    <a:pt x="3203" y="1575"/>
                  </a:cubicBezTo>
                  <a:cubicBezTo>
                    <a:pt x="3416" y="1250"/>
                    <a:pt x="3530" y="869"/>
                    <a:pt x="3530" y="479"/>
                  </a:cubicBezTo>
                  <a:lnTo>
                    <a:pt x="353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58" name="Google Shape;1258;p55"/>
            <p:cNvSpPr/>
            <p:nvPr/>
          </p:nvSpPr>
          <p:spPr>
            <a:xfrm>
              <a:off x="465839" y="3527241"/>
              <a:ext cx="188634" cy="130278"/>
            </a:xfrm>
            <a:custGeom>
              <a:avLst/>
              <a:gdLst/>
              <a:ahLst/>
              <a:cxnLst/>
              <a:rect l="l" t="t" r="r" b="b"/>
              <a:pathLst>
                <a:path w="4519" h="3121" extrusionOk="0">
                  <a:moveTo>
                    <a:pt x="1" y="1"/>
                  </a:moveTo>
                  <a:lnTo>
                    <a:pt x="1" y="2684"/>
                  </a:lnTo>
                  <a:cubicBezTo>
                    <a:pt x="1" y="2925"/>
                    <a:pt x="197" y="3121"/>
                    <a:pt x="438" y="3121"/>
                  </a:cubicBezTo>
                  <a:lnTo>
                    <a:pt x="4081" y="3121"/>
                  </a:lnTo>
                  <a:cubicBezTo>
                    <a:pt x="4323" y="3121"/>
                    <a:pt x="4518" y="2925"/>
                    <a:pt x="4518" y="2684"/>
                  </a:cubicBezTo>
                  <a:lnTo>
                    <a:pt x="451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59" name="Google Shape;1259;p55"/>
            <p:cNvSpPr/>
            <p:nvPr/>
          </p:nvSpPr>
          <p:spPr>
            <a:xfrm>
              <a:off x="437371" y="3063988"/>
              <a:ext cx="245571" cy="509551"/>
            </a:xfrm>
            <a:custGeom>
              <a:avLst/>
              <a:gdLst/>
              <a:ahLst/>
              <a:cxnLst/>
              <a:rect l="l" t="t" r="r" b="b"/>
              <a:pathLst>
                <a:path w="5883" h="12207" extrusionOk="0">
                  <a:moveTo>
                    <a:pt x="0" y="1"/>
                  </a:moveTo>
                  <a:lnTo>
                    <a:pt x="0" y="11772"/>
                  </a:lnTo>
                  <a:cubicBezTo>
                    <a:pt x="0" y="12011"/>
                    <a:pt x="194" y="12207"/>
                    <a:pt x="435" y="12207"/>
                  </a:cubicBezTo>
                  <a:lnTo>
                    <a:pt x="5448" y="12207"/>
                  </a:lnTo>
                  <a:cubicBezTo>
                    <a:pt x="5687" y="12207"/>
                    <a:pt x="5883" y="12011"/>
                    <a:pt x="5883" y="11772"/>
                  </a:cubicBezTo>
                  <a:lnTo>
                    <a:pt x="5883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0" name="Google Shape;1260;p55"/>
            <p:cNvSpPr/>
            <p:nvPr/>
          </p:nvSpPr>
          <p:spPr>
            <a:xfrm>
              <a:off x="505536" y="3270527"/>
              <a:ext cx="109240" cy="109282"/>
            </a:xfrm>
            <a:custGeom>
              <a:avLst/>
              <a:gdLst/>
              <a:ahLst/>
              <a:cxnLst/>
              <a:rect l="l" t="t" r="r" b="b"/>
              <a:pathLst>
                <a:path w="2617" h="2618" extrusionOk="0">
                  <a:moveTo>
                    <a:pt x="1308" y="1"/>
                  </a:moveTo>
                  <a:cubicBezTo>
                    <a:pt x="585" y="1"/>
                    <a:pt x="0" y="586"/>
                    <a:pt x="0" y="1308"/>
                  </a:cubicBezTo>
                  <a:cubicBezTo>
                    <a:pt x="0" y="2031"/>
                    <a:pt x="585" y="2618"/>
                    <a:pt x="1308" y="2618"/>
                  </a:cubicBezTo>
                  <a:cubicBezTo>
                    <a:pt x="2030" y="2618"/>
                    <a:pt x="2617" y="2031"/>
                    <a:pt x="2617" y="1308"/>
                  </a:cubicBezTo>
                  <a:cubicBezTo>
                    <a:pt x="2617" y="586"/>
                    <a:pt x="2030" y="1"/>
                    <a:pt x="130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1" name="Google Shape;1261;p55"/>
            <p:cNvSpPr/>
            <p:nvPr/>
          </p:nvSpPr>
          <p:spPr>
            <a:xfrm>
              <a:off x="437288" y="2996825"/>
              <a:ext cx="245655" cy="89705"/>
            </a:xfrm>
            <a:custGeom>
              <a:avLst/>
              <a:gdLst/>
              <a:ahLst/>
              <a:cxnLst/>
              <a:rect l="l" t="t" r="r" b="b"/>
              <a:pathLst>
                <a:path w="5885" h="2149" extrusionOk="0">
                  <a:moveTo>
                    <a:pt x="1431" y="1"/>
                  </a:moveTo>
                  <a:cubicBezTo>
                    <a:pt x="641" y="1"/>
                    <a:pt x="0" y="641"/>
                    <a:pt x="0" y="1432"/>
                  </a:cubicBezTo>
                  <a:lnTo>
                    <a:pt x="0" y="2148"/>
                  </a:lnTo>
                  <a:lnTo>
                    <a:pt x="5885" y="2148"/>
                  </a:lnTo>
                  <a:lnTo>
                    <a:pt x="5885" y="1432"/>
                  </a:lnTo>
                  <a:cubicBezTo>
                    <a:pt x="5885" y="641"/>
                    <a:pt x="5244" y="1"/>
                    <a:pt x="445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2" name="Google Shape;1262;p55"/>
            <p:cNvSpPr/>
            <p:nvPr/>
          </p:nvSpPr>
          <p:spPr>
            <a:xfrm>
              <a:off x="593110" y="3108067"/>
              <a:ext cx="396053" cy="392546"/>
            </a:xfrm>
            <a:custGeom>
              <a:avLst/>
              <a:gdLst/>
              <a:ahLst/>
              <a:cxnLst/>
              <a:rect l="l" t="t" r="r" b="b"/>
              <a:pathLst>
                <a:path w="9488" h="9404" extrusionOk="0">
                  <a:moveTo>
                    <a:pt x="5466" y="1"/>
                  </a:moveTo>
                  <a:cubicBezTo>
                    <a:pt x="5354" y="1"/>
                    <a:pt x="5243" y="43"/>
                    <a:pt x="5158" y="128"/>
                  </a:cubicBezTo>
                  <a:lnTo>
                    <a:pt x="2409" y="2877"/>
                  </a:lnTo>
                  <a:cubicBezTo>
                    <a:pt x="2194" y="3092"/>
                    <a:pt x="2058" y="3374"/>
                    <a:pt x="2026" y="3675"/>
                  </a:cubicBezTo>
                  <a:cubicBezTo>
                    <a:pt x="1972" y="4184"/>
                    <a:pt x="1745" y="4659"/>
                    <a:pt x="1383" y="5021"/>
                  </a:cubicBezTo>
                  <a:lnTo>
                    <a:pt x="170" y="6234"/>
                  </a:lnTo>
                  <a:cubicBezTo>
                    <a:pt x="0" y="6404"/>
                    <a:pt x="0" y="6680"/>
                    <a:pt x="170" y="6849"/>
                  </a:cubicBezTo>
                  <a:lnTo>
                    <a:pt x="2595" y="9274"/>
                  </a:lnTo>
                  <a:cubicBezTo>
                    <a:pt x="2681" y="9360"/>
                    <a:pt x="2793" y="9403"/>
                    <a:pt x="2904" y="9403"/>
                  </a:cubicBezTo>
                  <a:cubicBezTo>
                    <a:pt x="3016" y="9403"/>
                    <a:pt x="3127" y="9360"/>
                    <a:pt x="3212" y="9274"/>
                  </a:cubicBezTo>
                  <a:lnTo>
                    <a:pt x="4425" y="8061"/>
                  </a:lnTo>
                  <a:cubicBezTo>
                    <a:pt x="4787" y="7700"/>
                    <a:pt x="5262" y="7474"/>
                    <a:pt x="5769" y="7418"/>
                  </a:cubicBezTo>
                  <a:cubicBezTo>
                    <a:pt x="6072" y="7386"/>
                    <a:pt x="6354" y="7252"/>
                    <a:pt x="6569" y="7037"/>
                  </a:cubicBezTo>
                  <a:lnTo>
                    <a:pt x="9318" y="4288"/>
                  </a:lnTo>
                  <a:cubicBezTo>
                    <a:pt x="9488" y="4118"/>
                    <a:pt x="9488" y="3843"/>
                    <a:pt x="9318" y="3671"/>
                  </a:cubicBezTo>
                  <a:lnTo>
                    <a:pt x="5775" y="128"/>
                  </a:lnTo>
                  <a:cubicBezTo>
                    <a:pt x="5689" y="43"/>
                    <a:pt x="5577" y="1"/>
                    <a:pt x="546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3" name="Google Shape;1263;p55"/>
            <p:cNvSpPr/>
            <p:nvPr/>
          </p:nvSpPr>
          <p:spPr>
            <a:xfrm>
              <a:off x="518100" y="3142880"/>
              <a:ext cx="27300" cy="85196"/>
            </a:xfrm>
            <a:custGeom>
              <a:avLst/>
              <a:gdLst/>
              <a:ahLst/>
              <a:cxnLst/>
              <a:rect l="l" t="t" r="r" b="b"/>
              <a:pathLst>
                <a:path w="654" h="2041" extrusionOk="0">
                  <a:moveTo>
                    <a:pt x="326" y="1"/>
                  </a:moveTo>
                  <a:cubicBezTo>
                    <a:pt x="146" y="1"/>
                    <a:pt x="0" y="147"/>
                    <a:pt x="0" y="328"/>
                  </a:cubicBezTo>
                  <a:lnTo>
                    <a:pt x="0" y="1716"/>
                  </a:lnTo>
                  <a:cubicBezTo>
                    <a:pt x="0" y="1895"/>
                    <a:pt x="146" y="2041"/>
                    <a:pt x="326" y="2041"/>
                  </a:cubicBezTo>
                  <a:cubicBezTo>
                    <a:pt x="507" y="2041"/>
                    <a:pt x="653" y="1895"/>
                    <a:pt x="653" y="1716"/>
                  </a:cubicBezTo>
                  <a:lnTo>
                    <a:pt x="653" y="328"/>
                  </a:lnTo>
                  <a:cubicBezTo>
                    <a:pt x="653" y="149"/>
                    <a:pt x="507" y="1"/>
                    <a:pt x="3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4" name="Google Shape;1264;p55"/>
            <p:cNvSpPr/>
            <p:nvPr/>
          </p:nvSpPr>
          <p:spPr>
            <a:xfrm>
              <a:off x="574911" y="3142880"/>
              <a:ext cx="27300" cy="85196"/>
            </a:xfrm>
            <a:custGeom>
              <a:avLst/>
              <a:gdLst/>
              <a:ahLst/>
              <a:cxnLst/>
              <a:rect l="l" t="t" r="r" b="b"/>
              <a:pathLst>
                <a:path w="654" h="2041" extrusionOk="0">
                  <a:moveTo>
                    <a:pt x="326" y="1"/>
                  </a:moveTo>
                  <a:cubicBezTo>
                    <a:pt x="147" y="1"/>
                    <a:pt x="1" y="147"/>
                    <a:pt x="1" y="328"/>
                  </a:cubicBezTo>
                  <a:lnTo>
                    <a:pt x="1" y="1716"/>
                  </a:lnTo>
                  <a:cubicBezTo>
                    <a:pt x="1" y="1895"/>
                    <a:pt x="147" y="2041"/>
                    <a:pt x="326" y="2041"/>
                  </a:cubicBezTo>
                  <a:cubicBezTo>
                    <a:pt x="508" y="2041"/>
                    <a:pt x="654" y="1895"/>
                    <a:pt x="654" y="1716"/>
                  </a:cubicBezTo>
                  <a:lnTo>
                    <a:pt x="654" y="328"/>
                  </a:lnTo>
                  <a:cubicBezTo>
                    <a:pt x="654" y="149"/>
                    <a:pt x="508" y="1"/>
                    <a:pt x="32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5" name="Google Shape;1265;p55"/>
            <p:cNvSpPr/>
            <p:nvPr/>
          </p:nvSpPr>
          <p:spPr>
            <a:xfrm>
              <a:off x="732320" y="3169553"/>
              <a:ext cx="103354" cy="100683"/>
            </a:xfrm>
            <a:custGeom>
              <a:avLst/>
              <a:gdLst/>
              <a:ahLst/>
              <a:cxnLst/>
              <a:rect l="l" t="t" r="r" b="b"/>
              <a:pathLst>
                <a:path w="2476" h="2412" extrusionOk="0">
                  <a:moveTo>
                    <a:pt x="2117" y="1"/>
                  </a:moveTo>
                  <a:cubicBezTo>
                    <a:pt x="2033" y="1"/>
                    <a:pt x="1950" y="33"/>
                    <a:pt x="1887" y="96"/>
                  </a:cubicBezTo>
                  <a:lnTo>
                    <a:pt x="128" y="1855"/>
                  </a:lnTo>
                  <a:cubicBezTo>
                    <a:pt x="1" y="1983"/>
                    <a:pt x="1" y="2188"/>
                    <a:pt x="128" y="2316"/>
                  </a:cubicBezTo>
                  <a:cubicBezTo>
                    <a:pt x="192" y="2380"/>
                    <a:pt x="276" y="2412"/>
                    <a:pt x="358" y="2412"/>
                  </a:cubicBezTo>
                  <a:cubicBezTo>
                    <a:pt x="442" y="2412"/>
                    <a:pt x="526" y="2380"/>
                    <a:pt x="589" y="2316"/>
                  </a:cubicBezTo>
                  <a:lnTo>
                    <a:pt x="2348" y="558"/>
                  </a:lnTo>
                  <a:cubicBezTo>
                    <a:pt x="2476" y="430"/>
                    <a:pt x="2476" y="224"/>
                    <a:pt x="2348" y="96"/>
                  </a:cubicBezTo>
                  <a:cubicBezTo>
                    <a:pt x="2284" y="33"/>
                    <a:pt x="2200" y="1"/>
                    <a:pt x="2117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6" name="Google Shape;1266;p55"/>
            <p:cNvSpPr/>
            <p:nvPr/>
          </p:nvSpPr>
          <p:spPr>
            <a:xfrm>
              <a:off x="778153" y="3215386"/>
              <a:ext cx="103354" cy="100766"/>
            </a:xfrm>
            <a:custGeom>
              <a:avLst/>
              <a:gdLst/>
              <a:ahLst/>
              <a:cxnLst/>
              <a:rect l="l" t="t" r="r" b="b"/>
              <a:pathLst>
                <a:path w="2476" h="2414" extrusionOk="0">
                  <a:moveTo>
                    <a:pt x="2118" y="0"/>
                  </a:moveTo>
                  <a:cubicBezTo>
                    <a:pt x="2034" y="0"/>
                    <a:pt x="1951" y="32"/>
                    <a:pt x="1887" y="96"/>
                  </a:cubicBezTo>
                  <a:lnTo>
                    <a:pt x="128" y="1855"/>
                  </a:lnTo>
                  <a:cubicBezTo>
                    <a:pt x="0" y="1983"/>
                    <a:pt x="0" y="2190"/>
                    <a:pt x="128" y="2318"/>
                  </a:cubicBezTo>
                  <a:cubicBezTo>
                    <a:pt x="192" y="2382"/>
                    <a:pt x="276" y="2414"/>
                    <a:pt x="360" y="2414"/>
                  </a:cubicBezTo>
                  <a:cubicBezTo>
                    <a:pt x="444" y="2414"/>
                    <a:pt x="527" y="2382"/>
                    <a:pt x="591" y="2318"/>
                  </a:cubicBezTo>
                  <a:lnTo>
                    <a:pt x="2348" y="559"/>
                  </a:lnTo>
                  <a:cubicBezTo>
                    <a:pt x="2476" y="432"/>
                    <a:pt x="2476" y="224"/>
                    <a:pt x="2348" y="96"/>
                  </a:cubicBezTo>
                  <a:cubicBezTo>
                    <a:pt x="2285" y="32"/>
                    <a:pt x="2202" y="0"/>
                    <a:pt x="2118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67" name="Google Shape;1267;p55"/>
            <p:cNvSpPr/>
            <p:nvPr/>
          </p:nvSpPr>
          <p:spPr>
            <a:xfrm>
              <a:off x="823902" y="3261135"/>
              <a:ext cx="103354" cy="100683"/>
            </a:xfrm>
            <a:custGeom>
              <a:avLst/>
              <a:gdLst/>
              <a:ahLst/>
              <a:cxnLst/>
              <a:rect l="l" t="t" r="r" b="b"/>
              <a:pathLst>
                <a:path w="2476" h="2412" extrusionOk="0">
                  <a:moveTo>
                    <a:pt x="2116" y="0"/>
                  </a:moveTo>
                  <a:cubicBezTo>
                    <a:pt x="2032" y="0"/>
                    <a:pt x="1949" y="32"/>
                    <a:pt x="1885" y="96"/>
                  </a:cubicBezTo>
                  <a:lnTo>
                    <a:pt x="126" y="1855"/>
                  </a:lnTo>
                  <a:cubicBezTo>
                    <a:pt x="0" y="1981"/>
                    <a:pt x="0" y="2188"/>
                    <a:pt x="128" y="2316"/>
                  </a:cubicBezTo>
                  <a:cubicBezTo>
                    <a:pt x="192" y="2380"/>
                    <a:pt x="274" y="2412"/>
                    <a:pt x="358" y="2412"/>
                  </a:cubicBezTo>
                  <a:cubicBezTo>
                    <a:pt x="441" y="2412"/>
                    <a:pt x="525" y="2380"/>
                    <a:pt x="589" y="2316"/>
                  </a:cubicBezTo>
                  <a:lnTo>
                    <a:pt x="2348" y="557"/>
                  </a:lnTo>
                  <a:cubicBezTo>
                    <a:pt x="2475" y="430"/>
                    <a:pt x="2475" y="224"/>
                    <a:pt x="2348" y="96"/>
                  </a:cubicBezTo>
                  <a:cubicBezTo>
                    <a:pt x="2284" y="32"/>
                    <a:pt x="2200" y="0"/>
                    <a:pt x="211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</p:grpSp>
      <p:grpSp>
        <p:nvGrpSpPr>
          <p:cNvPr id="1268" name="Google Shape;1268;p55"/>
          <p:cNvGrpSpPr/>
          <p:nvPr/>
        </p:nvGrpSpPr>
        <p:grpSpPr>
          <a:xfrm>
            <a:off x="1952621" y="2735553"/>
            <a:ext cx="492753" cy="717604"/>
            <a:chOff x="1542894" y="3083627"/>
            <a:chExt cx="864437" cy="1015484"/>
          </a:xfrm>
        </p:grpSpPr>
        <p:sp>
          <p:nvSpPr>
            <p:cNvPr id="1269" name="Google Shape;1269;p55"/>
            <p:cNvSpPr/>
            <p:nvPr/>
          </p:nvSpPr>
          <p:spPr>
            <a:xfrm>
              <a:off x="2326022" y="3816544"/>
              <a:ext cx="63231" cy="129225"/>
            </a:xfrm>
            <a:custGeom>
              <a:avLst/>
              <a:gdLst/>
              <a:ahLst/>
              <a:cxnLst/>
              <a:rect l="l" t="t" r="r" b="b"/>
              <a:pathLst>
                <a:path w="1350" h="2759" extrusionOk="0">
                  <a:moveTo>
                    <a:pt x="1" y="0"/>
                  </a:moveTo>
                  <a:lnTo>
                    <a:pt x="1" y="1320"/>
                  </a:lnTo>
                  <a:cubicBezTo>
                    <a:pt x="1" y="1451"/>
                    <a:pt x="20" y="1583"/>
                    <a:pt x="56" y="1711"/>
                  </a:cubicBezTo>
                  <a:lnTo>
                    <a:pt x="268" y="2453"/>
                  </a:lnTo>
                  <a:cubicBezTo>
                    <a:pt x="327" y="2657"/>
                    <a:pt x="501" y="2759"/>
                    <a:pt x="675" y="2759"/>
                  </a:cubicBezTo>
                  <a:cubicBezTo>
                    <a:pt x="849" y="2759"/>
                    <a:pt x="1024" y="2657"/>
                    <a:pt x="1082" y="2453"/>
                  </a:cubicBezTo>
                  <a:lnTo>
                    <a:pt x="1294" y="1711"/>
                  </a:lnTo>
                  <a:cubicBezTo>
                    <a:pt x="1332" y="1583"/>
                    <a:pt x="1350" y="1451"/>
                    <a:pt x="1350" y="1320"/>
                  </a:cubicBezTo>
                  <a:lnTo>
                    <a:pt x="1350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0" name="Google Shape;1270;p55"/>
            <p:cNvSpPr/>
            <p:nvPr/>
          </p:nvSpPr>
          <p:spPr>
            <a:xfrm>
              <a:off x="2326022" y="3334584"/>
              <a:ext cx="63231" cy="538538"/>
            </a:xfrm>
            <a:custGeom>
              <a:avLst/>
              <a:gdLst/>
              <a:ahLst/>
              <a:cxnLst/>
              <a:rect l="l" t="t" r="r" b="b"/>
              <a:pathLst>
                <a:path w="1350" h="11498" extrusionOk="0">
                  <a:moveTo>
                    <a:pt x="675" y="0"/>
                  </a:moveTo>
                  <a:cubicBezTo>
                    <a:pt x="304" y="0"/>
                    <a:pt x="1" y="301"/>
                    <a:pt x="1" y="675"/>
                  </a:cubicBezTo>
                  <a:lnTo>
                    <a:pt x="1" y="11498"/>
                  </a:lnTo>
                  <a:lnTo>
                    <a:pt x="1350" y="11498"/>
                  </a:lnTo>
                  <a:lnTo>
                    <a:pt x="1350" y="675"/>
                  </a:lnTo>
                  <a:cubicBezTo>
                    <a:pt x="1350" y="301"/>
                    <a:pt x="1049" y="0"/>
                    <a:pt x="675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1" name="Google Shape;1271;p55"/>
            <p:cNvSpPr/>
            <p:nvPr/>
          </p:nvSpPr>
          <p:spPr>
            <a:xfrm>
              <a:off x="2244852" y="3460202"/>
              <a:ext cx="162479" cy="143651"/>
            </a:xfrm>
            <a:custGeom>
              <a:avLst/>
              <a:gdLst/>
              <a:ahLst/>
              <a:cxnLst/>
              <a:rect l="l" t="t" r="r" b="b"/>
              <a:pathLst>
                <a:path w="3469" h="3067" extrusionOk="0">
                  <a:moveTo>
                    <a:pt x="1" y="1"/>
                  </a:moveTo>
                  <a:lnTo>
                    <a:pt x="1" y="3067"/>
                  </a:lnTo>
                  <a:lnTo>
                    <a:pt x="3251" y="3067"/>
                  </a:lnTo>
                  <a:cubicBezTo>
                    <a:pt x="3370" y="3067"/>
                    <a:pt x="3468" y="2969"/>
                    <a:pt x="3468" y="2849"/>
                  </a:cubicBezTo>
                  <a:lnTo>
                    <a:pt x="3468" y="218"/>
                  </a:lnTo>
                  <a:cubicBezTo>
                    <a:pt x="3468" y="99"/>
                    <a:pt x="3370" y="1"/>
                    <a:pt x="325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2" name="Google Shape;1272;p55"/>
            <p:cNvSpPr/>
            <p:nvPr/>
          </p:nvSpPr>
          <p:spPr>
            <a:xfrm>
              <a:off x="1542894" y="3192525"/>
              <a:ext cx="754646" cy="906587"/>
            </a:xfrm>
            <a:custGeom>
              <a:avLst/>
              <a:gdLst/>
              <a:ahLst/>
              <a:cxnLst/>
              <a:rect l="l" t="t" r="r" b="b"/>
              <a:pathLst>
                <a:path w="16112" h="19356" extrusionOk="0">
                  <a:moveTo>
                    <a:pt x="1191" y="1"/>
                  </a:moveTo>
                  <a:cubicBezTo>
                    <a:pt x="534" y="1"/>
                    <a:pt x="1" y="534"/>
                    <a:pt x="1" y="1189"/>
                  </a:cubicBezTo>
                  <a:lnTo>
                    <a:pt x="1" y="18168"/>
                  </a:lnTo>
                  <a:cubicBezTo>
                    <a:pt x="1" y="18822"/>
                    <a:pt x="534" y="19355"/>
                    <a:pt x="1191" y="19355"/>
                  </a:cubicBezTo>
                  <a:lnTo>
                    <a:pt x="14922" y="19355"/>
                  </a:lnTo>
                  <a:cubicBezTo>
                    <a:pt x="15579" y="19355"/>
                    <a:pt x="16112" y="18822"/>
                    <a:pt x="16112" y="18168"/>
                  </a:cubicBezTo>
                  <a:lnTo>
                    <a:pt x="16112" y="1189"/>
                  </a:lnTo>
                  <a:cubicBezTo>
                    <a:pt x="16112" y="534"/>
                    <a:pt x="15579" y="1"/>
                    <a:pt x="1492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3" name="Google Shape;1273;p55"/>
            <p:cNvSpPr/>
            <p:nvPr/>
          </p:nvSpPr>
          <p:spPr>
            <a:xfrm>
              <a:off x="1610996" y="3278191"/>
              <a:ext cx="618489" cy="750899"/>
            </a:xfrm>
            <a:custGeom>
              <a:avLst/>
              <a:gdLst/>
              <a:ahLst/>
              <a:cxnLst/>
              <a:rect l="l" t="t" r="r" b="b"/>
              <a:pathLst>
                <a:path w="13205" h="16032" extrusionOk="0">
                  <a:moveTo>
                    <a:pt x="220" y="0"/>
                  </a:moveTo>
                  <a:cubicBezTo>
                    <a:pt x="98" y="0"/>
                    <a:pt x="0" y="98"/>
                    <a:pt x="0" y="218"/>
                  </a:cubicBezTo>
                  <a:lnTo>
                    <a:pt x="0" y="15814"/>
                  </a:lnTo>
                  <a:cubicBezTo>
                    <a:pt x="0" y="15933"/>
                    <a:pt x="98" y="16031"/>
                    <a:pt x="220" y="16031"/>
                  </a:cubicBezTo>
                  <a:lnTo>
                    <a:pt x="12985" y="16031"/>
                  </a:lnTo>
                  <a:cubicBezTo>
                    <a:pt x="13107" y="16031"/>
                    <a:pt x="13205" y="15933"/>
                    <a:pt x="13205" y="15814"/>
                  </a:cubicBezTo>
                  <a:lnTo>
                    <a:pt x="13205" y="218"/>
                  </a:lnTo>
                  <a:cubicBezTo>
                    <a:pt x="13205" y="98"/>
                    <a:pt x="13107" y="0"/>
                    <a:pt x="12985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4" name="Google Shape;1274;p55"/>
            <p:cNvSpPr/>
            <p:nvPr/>
          </p:nvSpPr>
          <p:spPr>
            <a:xfrm>
              <a:off x="1829307" y="3083627"/>
              <a:ext cx="181870" cy="177608"/>
            </a:xfrm>
            <a:custGeom>
              <a:avLst/>
              <a:gdLst/>
              <a:ahLst/>
              <a:cxnLst/>
              <a:rect l="l" t="t" r="r" b="b"/>
              <a:pathLst>
                <a:path w="3883" h="3792" extrusionOk="0">
                  <a:moveTo>
                    <a:pt x="1948" y="1102"/>
                  </a:moveTo>
                  <a:cubicBezTo>
                    <a:pt x="2206" y="1102"/>
                    <a:pt x="2413" y="1312"/>
                    <a:pt x="2413" y="1569"/>
                  </a:cubicBezTo>
                  <a:cubicBezTo>
                    <a:pt x="2413" y="1827"/>
                    <a:pt x="2206" y="2034"/>
                    <a:pt x="1948" y="2034"/>
                  </a:cubicBezTo>
                  <a:cubicBezTo>
                    <a:pt x="1691" y="2034"/>
                    <a:pt x="1481" y="1827"/>
                    <a:pt x="1481" y="1569"/>
                  </a:cubicBezTo>
                  <a:cubicBezTo>
                    <a:pt x="1481" y="1312"/>
                    <a:pt x="1691" y="1102"/>
                    <a:pt x="1948" y="1102"/>
                  </a:cubicBezTo>
                  <a:close/>
                  <a:moveTo>
                    <a:pt x="1559" y="0"/>
                  </a:moveTo>
                  <a:cubicBezTo>
                    <a:pt x="1445" y="0"/>
                    <a:pt x="1338" y="40"/>
                    <a:pt x="1252" y="112"/>
                  </a:cubicBezTo>
                  <a:lnTo>
                    <a:pt x="172" y="1010"/>
                  </a:lnTo>
                  <a:cubicBezTo>
                    <a:pt x="64" y="1102"/>
                    <a:pt x="0" y="1236"/>
                    <a:pt x="0" y="1380"/>
                  </a:cubicBezTo>
                  <a:lnTo>
                    <a:pt x="0" y="3791"/>
                  </a:lnTo>
                  <a:lnTo>
                    <a:pt x="3883" y="3791"/>
                  </a:lnTo>
                  <a:lnTo>
                    <a:pt x="3883" y="1380"/>
                  </a:lnTo>
                  <a:cubicBezTo>
                    <a:pt x="3883" y="1236"/>
                    <a:pt x="3819" y="1102"/>
                    <a:pt x="3711" y="1010"/>
                  </a:cubicBezTo>
                  <a:lnTo>
                    <a:pt x="2631" y="112"/>
                  </a:lnTo>
                  <a:cubicBezTo>
                    <a:pt x="2545" y="40"/>
                    <a:pt x="2437" y="0"/>
                    <a:pt x="232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5" name="Google Shape;1275;p55"/>
            <p:cNvSpPr/>
            <p:nvPr/>
          </p:nvSpPr>
          <p:spPr>
            <a:xfrm>
              <a:off x="1726264" y="3243952"/>
              <a:ext cx="387861" cy="76158"/>
            </a:xfrm>
            <a:custGeom>
              <a:avLst/>
              <a:gdLst/>
              <a:ahLst/>
              <a:cxnLst/>
              <a:rect l="l" t="t" r="r" b="b"/>
              <a:pathLst>
                <a:path w="8281" h="1626" extrusionOk="0">
                  <a:moveTo>
                    <a:pt x="1222" y="1"/>
                  </a:moveTo>
                  <a:cubicBezTo>
                    <a:pt x="547" y="1"/>
                    <a:pt x="0" y="548"/>
                    <a:pt x="0" y="1220"/>
                  </a:cubicBezTo>
                  <a:lnTo>
                    <a:pt x="0" y="1408"/>
                  </a:lnTo>
                  <a:cubicBezTo>
                    <a:pt x="0" y="1530"/>
                    <a:pt x="98" y="1626"/>
                    <a:pt x="220" y="1626"/>
                  </a:cubicBezTo>
                  <a:lnTo>
                    <a:pt x="8063" y="1626"/>
                  </a:lnTo>
                  <a:cubicBezTo>
                    <a:pt x="8184" y="1626"/>
                    <a:pt x="8280" y="1528"/>
                    <a:pt x="8280" y="1408"/>
                  </a:cubicBezTo>
                  <a:lnTo>
                    <a:pt x="8280" y="1220"/>
                  </a:lnTo>
                  <a:cubicBezTo>
                    <a:pt x="8280" y="548"/>
                    <a:pt x="7733" y="1"/>
                    <a:pt x="7061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276" name="Google Shape;1276;p55"/>
            <p:cNvSpPr/>
            <p:nvPr/>
          </p:nvSpPr>
          <p:spPr>
            <a:xfrm>
              <a:off x="1898674" y="3135242"/>
              <a:ext cx="43699" cy="43699"/>
            </a:xfrm>
            <a:custGeom>
              <a:avLst/>
              <a:gdLst/>
              <a:ahLst/>
              <a:cxnLst/>
              <a:rect l="l" t="t" r="r" b="b"/>
              <a:pathLst>
                <a:path w="933" h="933" extrusionOk="0">
                  <a:moveTo>
                    <a:pt x="467" y="0"/>
                  </a:moveTo>
                  <a:cubicBezTo>
                    <a:pt x="210" y="0"/>
                    <a:pt x="0" y="210"/>
                    <a:pt x="0" y="467"/>
                  </a:cubicBezTo>
                  <a:cubicBezTo>
                    <a:pt x="0" y="725"/>
                    <a:pt x="210" y="932"/>
                    <a:pt x="467" y="932"/>
                  </a:cubicBezTo>
                  <a:cubicBezTo>
                    <a:pt x="725" y="932"/>
                    <a:pt x="932" y="725"/>
                    <a:pt x="932" y="467"/>
                  </a:cubicBezTo>
                  <a:cubicBezTo>
                    <a:pt x="932" y="210"/>
                    <a:pt x="725" y="0"/>
                    <a:pt x="467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</p:grpSp>
      <p:sp>
        <p:nvSpPr>
          <p:cNvPr id="1309" name="Google Shape;1309;p55"/>
          <p:cNvSpPr/>
          <p:nvPr/>
        </p:nvSpPr>
        <p:spPr>
          <a:xfrm rot="4950743">
            <a:off x="4467375" y="2022923"/>
            <a:ext cx="422647" cy="335552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B01FE137-A15E-2347-A831-934F90FB0B4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7091087" y="2710185"/>
            <a:ext cx="3723768" cy="539836"/>
          </a:xfrm>
        </p:spPr>
        <p:txBody>
          <a:bodyPr/>
          <a:lstStyle/>
          <a:p>
            <a:pPr algn="ctr" rtl="1"/>
            <a:r>
              <a:rPr lang="ar-OM" dirty="0">
                <a:solidFill>
                  <a:schemeClr val="accent5">
                    <a:lumMod val="75000"/>
                  </a:schemeClr>
                </a:solidFill>
                <a:latin typeface="Asmaa Font" panose="00000500000000000000" pitchFamily="50" charset="-78"/>
                <a:cs typeface="Asmaa Font" panose="00000500000000000000" pitchFamily="50" charset="-78"/>
              </a:rPr>
              <a:t>في حالة وجود القيمة الحقيقية </a:t>
            </a:r>
            <a:endParaRPr lang="en-US" dirty="0">
              <a:solidFill>
                <a:schemeClr val="accent5">
                  <a:lumMod val="75000"/>
                </a:schemeClr>
              </a:solidFill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sp>
        <p:nvSpPr>
          <p:cNvPr id="10" name="عنوان فرعي 2">
            <a:extLst>
              <a:ext uri="{FF2B5EF4-FFF2-40B4-BE49-F238E27FC236}">
                <a16:creationId xmlns:a16="http://schemas.microsoft.com/office/drawing/2014/main" id="{A994D650-8170-3DF1-007B-2B8C26743659}"/>
              </a:ext>
            </a:extLst>
          </p:cNvPr>
          <p:cNvSpPr txBox="1">
            <a:spLocks/>
          </p:cNvSpPr>
          <p:nvPr/>
        </p:nvSpPr>
        <p:spPr>
          <a:xfrm>
            <a:off x="2175269" y="2993586"/>
            <a:ext cx="3562796" cy="3726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2pPr>
            <a:lvl3pPr marL="1371600" marR="0" lvl="2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3pPr>
            <a:lvl4pPr marL="1828800" marR="0" lvl="3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4pPr>
            <a:lvl5pPr marL="2286000" marR="0" lvl="4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5pPr>
            <a:lvl6pPr marL="2743200" marR="0" lvl="5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6pPr>
            <a:lvl7pPr marL="3200400" marR="0" lvl="6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7pPr>
            <a:lvl8pPr marL="3657600" marR="0" lvl="7" indent="-31750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8pPr>
            <a:lvl9pPr marL="4114800" marR="0" lvl="8" indent="-317500" algn="l" rt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5"/>
              </a:buClr>
              <a:buSzPts val="1800"/>
              <a:buFont typeface="Alata"/>
              <a:buNone/>
              <a:defRPr sz="1800" b="1" i="0" u="none" strike="noStrike" cap="none">
                <a:solidFill>
                  <a:schemeClr val="accent5"/>
                </a:solidFill>
                <a:latin typeface="Alata"/>
                <a:ea typeface="Alata"/>
                <a:cs typeface="Alata"/>
                <a:sym typeface="Alata"/>
              </a:defRPr>
            </a:lvl9pPr>
          </a:lstStyle>
          <a:p>
            <a:pPr algn="ctr" rtl="1"/>
            <a:r>
              <a:rPr lang="ar-OM" sz="2400" dirty="0">
                <a:latin typeface="Asmaa Font" panose="00000500000000000000" pitchFamily="50" charset="-78"/>
                <a:cs typeface="Asmaa Font" panose="00000500000000000000" pitchFamily="50" charset="-78"/>
              </a:rPr>
              <a:t>في حالة عدم وجود القيمة الحقيقية </a:t>
            </a:r>
            <a:endParaRPr lang="en-US" sz="2400"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sp>
        <p:nvSpPr>
          <p:cNvPr id="11" name="مربع نص 10">
            <a:extLst>
              <a:ext uri="{FF2B5EF4-FFF2-40B4-BE49-F238E27FC236}">
                <a16:creationId xmlns:a16="http://schemas.microsoft.com/office/drawing/2014/main" id="{563727DB-61DD-DDCE-8B1C-649DBD5B94DD}"/>
              </a:ext>
            </a:extLst>
          </p:cNvPr>
          <p:cNvSpPr txBox="1"/>
          <p:nvPr/>
        </p:nvSpPr>
        <p:spPr>
          <a:xfrm>
            <a:off x="6743598" y="3591483"/>
            <a:ext cx="4071257" cy="132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OM" sz="2667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تحسب قيمة عدم اليقين بالعلاقة :- </a:t>
            </a:r>
          </a:p>
          <a:p>
            <a:pPr algn="r" rtl="1"/>
            <a:r>
              <a:rPr lang="ar-OM" sz="2667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عدم اليقين =</a:t>
            </a:r>
          </a:p>
          <a:p>
            <a:pPr algn="r" rtl="1"/>
            <a:r>
              <a:rPr lang="ar-OM" sz="2667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 ( القيمة الناتجة – القيمة الحقيقية )</a:t>
            </a:r>
            <a:endParaRPr lang="en-US" sz="2667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12" name="مربع نص 11">
            <a:extLst>
              <a:ext uri="{FF2B5EF4-FFF2-40B4-BE49-F238E27FC236}">
                <a16:creationId xmlns:a16="http://schemas.microsoft.com/office/drawing/2014/main" id="{5CE0051A-B4B1-7AB8-BB43-8E089368590F}"/>
              </a:ext>
            </a:extLst>
          </p:cNvPr>
          <p:cNvSpPr txBox="1"/>
          <p:nvPr/>
        </p:nvSpPr>
        <p:spPr>
          <a:xfrm>
            <a:off x="2222849" y="3791484"/>
            <a:ext cx="3103447" cy="1323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OM" sz="2667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تحسب قيمة عدم اليقين من خلال معرفة الأرقام الصفرية وغير الصفرية </a:t>
            </a:r>
            <a:endParaRPr lang="en-US" sz="2667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" grpId="0" animBg="1"/>
      <p:bldP spid="1233" grpId="0" animBg="1"/>
      <p:bldP spid="1236" grpId="0" animBg="1"/>
      <p:bldP spid="1237" grpId="0" animBg="1"/>
      <p:bldP spid="1238" grpId="0" animBg="1"/>
      <p:bldP spid="1239" grpId="0" animBg="1"/>
      <p:bldP spid="3" grpId="0" build="p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1" name="Google Shape;1231;p55"/>
          <p:cNvSpPr/>
          <p:nvPr/>
        </p:nvSpPr>
        <p:spPr>
          <a:xfrm rot="4950743">
            <a:off x="9322511" y="2024484"/>
            <a:ext cx="693592" cy="516309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2" name="Google Shape;1232;p55"/>
          <p:cNvSpPr/>
          <p:nvPr/>
        </p:nvSpPr>
        <p:spPr>
          <a:xfrm>
            <a:off x="6586881" y="2117412"/>
            <a:ext cx="4133200" cy="3925600"/>
          </a:xfrm>
          <a:prstGeom prst="roundRect">
            <a:avLst>
              <a:gd name="adj" fmla="val 7854"/>
            </a:avLst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3" name="Google Shape;1233;p55"/>
          <p:cNvSpPr/>
          <p:nvPr/>
        </p:nvSpPr>
        <p:spPr>
          <a:xfrm>
            <a:off x="7109680" y="1788034"/>
            <a:ext cx="4133200" cy="3925600"/>
          </a:xfrm>
          <a:prstGeom prst="roundRect">
            <a:avLst>
              <a:gd name="adj" fmla="val 7854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4" name="Google Shape;1234;p55"/>
          <p:cNvSpPr/>
          <p:nvPr/>
        </p:nvSpPr>
        <p:spPr>
          <a:xfrm>
            <a:off x="7400770" y="1945773"/>
            <a:ext cx="3735200" cy="3451200"/>
          </a:xfrm>
          <a:prstGeom prst="roundRect">
            <a:avLst>
              <a:gd name="adj" fmla="val 785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 dirty="0"/>
          </a:p>
        </p:txBody>
      </p:sp>
      <p:sp>
        <p:nvSpPr>
          <p:cNvPr id="1235" name="Google Shape;1235;p55"/>
          <p:cNvSpPr/>
          <p:nvPr/>
        </p:nvSpPr>
        <p:spPr>
          <a:xfrm rot="4950743">
            <a:off x="9473705" y="1988364"/>
            <a:ext cx="476457" cy="351789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6" name="Google Shape;1236;p55"/>
          <p:cNvSpPr/>
          <p:nvPr/>
        </p:nvSpPr>
        <p:spPr>
          <a:xfrm rot="4950743">
            <a:off x="4271711" y="2024484"/>
            <a:ext cx="693592" cy="516309"/>
          </a:xfrm>
          <a:custGeom>
            <a:avLst/>
            <a:gdLst/>
            <a:ahLst/>
            <a:cxnLst/>
            <a:rect l="l" t="t" r="r" b="b"/>
            <a:pathLst>
              <a:path w="8500" h="5674" extrusionOk="0">
                <a:moveTo>
                  <a:pt x="1497" y="316"/>
                </a:moveTo>
                <a:cubicBezTo>
                  <a:pt x="1656" y="316"/>
                  <a:pt x="1813" y="352"/>
                  <a:pt x="1956" y="426"/>
                </a:cubicBezTo>
                <a:lnTo>
                  <a:pt x="7429" y="3235"/>
                </a:lnTo>
                <a:cubicBezTo>
                  <a:pt x="7949" y="3503"/>
                  <a:pt x="8140" y="4171"/>
                  <a:pt x="7855" y="4726"/>
                </a:cubicBezTo>
                <a:cubicBezTo>
                  <a:pt x="7749" y="4935"/>
                  <a:pt x="7586" y="5104"/>
                  <a:pt x="7386" y="5217"/>
                </a:cubicBezTo>
                <a:cubicBezTo>
                  <a:pt x="7219" y="5312"/>
                  <a:pt x="7036" y="5359"/>
                  <a:pt x="6855" y="5359"/>
                </a:cubicBezTo>
                <a:cubicBezTo>
                  <a:pt x="6696" y="5359"/>
                  <a:pt x="6538" y="5323"/>
                  <a:pt x="6395" y="5249"/>
                </a:cubicBezTo>
                <a:lnTo>
                  <a:pt x="922" y="2440"/>
                </a:lnTo>
                <a:cubicBezTo>
                  <a:pt x="672" y="2311"/>
                  <a:pt x="490" y="2086"/>
                  <a:pt x="408" y="1807"/>
                </a:cubicBezTo>
                <a:cubicBezTo>
                  <a:pt x="326" y="1524"/>
                  <a:pt x="357" y="1219"/>
                  <a:pt x="496" y="949"/>
                </a:cubicBezTo>
                <a:cubicBezTo>
                  <a:pt x="602" y="740"/>
                  <a:pt x="766" y="570"/>
                  <a:pt x="964" y="458"/>
                </a:cubicBezTo>
                <a:cubicBezTo>
                  <a:pt x="1132" y="364"/>
                  <a:pt x="1316" y="316"/>
                  <a:pt x="1497" y="316"/>
                </a:cubicBezTo>
                <a:close/>
                <a:moveTo>
                  <a:pt x="1497" y="1"/>
                </a:moveTo>
                <a:cubicBezTo>
                  <a:pt x="1262" y="1"/>
                  <a:pt x="1026" y="62"/>
                  <a:pt x="810" y="183"/>
                </a:cubicBezTo>
                <a:cubicBezTo>
                  <a:pt x="555" y="327"/>
                  <a:pt x="351" y="541"/>
                  <a:pt x="215" y="804"/>
                </a:cubicBezTo>
                <a:cubicBezTo>
                  <a:pt x="40" y="1147"/>
                  <a:pt x="1" y="1534"/>
                  <a:pt x="106" y="1895"/>
                </a:cubicBezTo>
                <a:cubicBezTo>
                  <a:pt x="211" y="2258"/>
                  <a:pt x="450" y="2550"/>
                  <a:pt x="779" y="2720"/>
                </a:cubicBezTo>
                <a:lnTo>
                  <a:pt x="6252" y="5529"/>
                </a:lnTo>
                <a:cubicBezTo>
                  <a:pt x="6440" y="5626"/>
                  <a:pt x="6646" y="5674"/>
                  <a:pt x="6855" y="5674"/>
                </a:cubicBezTo>
                <a:cubicBezTo>
                  <a:pt x="7089" y="5674"/>
                  <a:pt x="7325" y="5613"/>
                  <a:pt x="7541" y="5491"/>
                </a:cubicBezTo>
                <a:cubicBezTo>
                  <a:pt x="7794" y="5348"/>
                  <a:pt x="8000" y="5134"/>
                  <a:pt x="8135" y="4871"/>
                </a:cubicBezTo>
                <a:cubicBezTo>
                  <a:pt x="8499" y="4161"/>
                  <a:pt x="8246" y="3301"/>
                  <a:pt x="7572" y="2955"/>
                </a:cubicBezTo>
                <a:lnTo>
                  <a:pt x="2099" y="146"/>
                </a:lnTo>
                <a:cubicBezTo>
                  <a:pt x="1911" y="49"/>
                  <a:pt x="1705" y="1"/>
                  <a:pt x="1497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7" name="Google Shape;1237;p55"/>
          <p:cNvSpPr/>
          <p:nvPr/>
        </p:nvSpPr>
        <p:spPr>
          <a:xfrm>
            <a:off x="1536081" y="2117412"/>
            <a:ext cx="4133200" cy="3925600"/>
          </a:xfrm>
          <a:prstGeom prst="roundRect">
            <a:avLst>
              <a:gd name="adj" fmla="val 7854"/>
            </a:avLst>
          </a:prstGeom>
          <a:solidFill>
            <a:schemeClr val="accent4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8" name="Google Shape;1238;p55"/>
          <p:cNvSpPr/>
          <p:nvPr/>
        </p:nvSpPr>
        <p:spPr>
          <a:xfrm>
            <a:off x="533387" y="2050800"/>
            <a:ext cx="5701865" cy="3992212"/>
          </a:xfrm>
          <a:prstGeom prst="roundRect">
            <a:avLst>
              <a:gd name="adj" fmla="val 7854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1239" name="Google Shape;1239;p55"/>
          <p:cNvSpPr/>
          <p:nvPr/>
        </p:nvSpPr>
        <p:spPr>
          <a:xfrm>
            <a:off x="616495" y="2288000"/>
            <a:ext cx="5447587" cy="3451200"/>
          </a:xfrm>
          <a:prstGeom prst="roundRect">
            <a:avLst>
              <a:gd name="adj" fmla="val 7854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rtl="0"/>
            <a:endParaRPr sz="2400" dirty="0"/>
          </a:p>
        </p:txBody>
      </p:sp>
      <p:sp>
        <p:nvSpPr>
          <p:cNvPr id="1241" name="Google Shape;1241;p55"/>
          <p:cNvSpPr txBox="1">
            <a:spLocks noGrp="1"/>
          </p:cNvSpPr>
          <p:nvPr>
            <p:ph type="title"/>
          </p:nvPr>
        </p:nvSpPr>
        <p:spPr>
          <a:xfrm>
            <a:off x="1" y="174171"/>
            <a:ext cx="11745685" cy="121202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spcFirstLastPara="1" vert="horz" wrap="square" lIns="121900" tIns="121900" rIns="121900" bIns="121900" rtlCol="1" anchor="ctr" anchorCtr="0">
            <a:noAutofit/>
          </a:bodyPr>
          <a:lstStyle/>
          <a:p>
            <a:pPr algn="ctr" rtl="1"/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نستطيع تقدير قيمة عدم اليقين في حالة عدم وجود القيمة الحقيقية 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sp>
        <p:nvSpPr>
          <p:cNvPr id="1309" name="Google Shape;1309;p55"/>
          <p:cNvSpPr/>
          <p:nvPr/>
        </p:nvSpPr>
        <p:spPr>
          <a:xfrm rot="4950743">
            <a:off x="4422905" y="1988364"/>
            <a:ext cx="476457" cy="351789"/>
          </a:xfrm>
          <a:custGeom>
            <a:avLst/>
            <a:gdLst/>
            <a:ahLst/>
            <a:cxnLst/>
            <a:rect l="l" t="t" r="r" b="b"/>
            <a:pathLst>
              <a:path w="5839" h="3866" extrusionOk="0">
                <a:moveTo>
                  <a:pt x="1121" y="316"/>
                </a:moveTo>
                <a:cubicBezTo>
                  <a:pt x="1225" y="316"/>
                  <a:pt x="1329" y="341"/>
                  <a:pt x="1424" y="390"/>
                </a:cubicBezTo>
                <a:lnTo>
                  <a:pt x="5127" y="2291"/>
                </a:lnTo>
                <a:cubicBezTo>
                  <a:pt x="5286" y="2372"/>
                  <a:pt x="5403" y="2510"/>
                  <a:pt x="5457" y="2679"/>
                </a:cubicBezTo>
                <a:cubicBezTo>
                  <a:pt x="5513" y="2849"/>
                  <a:pt x="5498" y="3030"/>
                  <a:pt x="5416" y="3187"/>
                </a:cubicBezTo>
                <a:cubicBezTo>
                  <a:pt x="5357" y="3304"/>
                  <a:pt x="5265" y="3399"/>
                  <a:pt x="5152" y="3463"/>
                </a:cubicBezTo>
                <a:cubicBezTo>
                  <a:pt x="5049" y="3521"/>
                  <a:pt x="4936" y="3550"/>
                  <a:pt x="4823" y="3550"/>
                </a:cubicBezTo>
                <a:cubicBezTo>
                  <a:pt x="4719" y="3550"/>
                  <a:pt x="4614" y="3525"/>
                  <a:pt x="4518" y="3476"/>
                </a:cubicBezTo>
                <a:lnTo>
                  <a:pt x="817" y="1577"/>
                </a:lnTo>
                <a:cubicBezTo>
                  <a:pt x="490" y="1409"/>
                  <a:pt x="360" y="1006"/>
                  <a:pt x="528" y="679"/>
                </a:cubicBezTo>
                <a:cubicBezTo>
                  <a:pt x="587" y="562"/>
                  <a:pt x="679" y="467"/>
                  <a:pt x="793" y="403"/>
                </a:cubicBezTo>
                <a:cubicBezTo>
                  <a:pt x="895" y="345"/>
                  <a:pt x="1008" y="316"/>
                  <a:pt x="1121" y="316"/>
                </a:cubicBezTo>
                <a:close/>
                <a:moveTo>
                  <a:pt x="1120" y="1"/>
                </a:moveTo>
                <a:cubicBezTo>
                  <a:pt x="954" y="1"/>
                  <a:pt x="788" y="43"/>
                  <a:pt x="639" y="128"/>
                </a:cubicBezTo>
                <a:cubicBezTo>
                  <a:pt x="471" y="222"/>
                  <a:pt x="335" y="363"/>
                  <a:pt x="247" y="534"/>
                </a:cubicBezTo>
                <a:cubicBezTo>
                  <a:pt x="0" y="1016"/>
                  <a:pt x="190" y="1609"/>
                  <a:pt x="672" y="1856"/>
                </a:cubicBezTo>
                <a:lnTo>
                  <a:pt x="4375" y="3757"/>
                </a:lnTo>
                <a:cubicBezTo>
                  <a:pt x="4517" y="3829"/>
                  <a:pt x="4671" y="3865"/>
                  <a:pt x="4824" y="3865"/>
                </a:cubicBezTo>
                <a:cubicBezTo>
                  <a:pt x="4990" y="3865"/>
                  <a:pt x="5156" y="3823"/>
                  <a:pt x="5305" y="3738"/>
                </a:cubicBezTo>
                <a:cubicBezTo>
                  <a:pt x="5473" y="3644"/>
                  <a:pt x="5609" y="3503"/>
                  <a:pt x="5697" y="3332"/>
                </a:cubicBezTo>
                <a:cubicBezTo>
                  <a:pt x="5816" y="3098"/>
                  <a:pt x="5838" y="2832"/>
                  <a:pt x="5758" y="2583"/>
                </a:cubicBezTo>
                <a:cubicBezTo>
                  <a:pt x="5678" y="2333"/>
                  <a:pt x="5504" y="2130"/>
                  <a:pt x="5272" y="2010"/>
                </a:cubicBezTo>
                <a:lnTo>
                  <a:pt x="1569" y="109"/>
                </a:lnTo>
                <a:cubicBezTo>
                  <a:pt x="1427" y="37"/>
                  <a:pt x="1273" y="1"/>
                  <a:pt x="1120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l" rtl="0"/>
            <a:endParaRPr sz="2400"/>
          </a:p>
        </p:txBody>
      </p:sp>
      <p:sp>
        <p:nvSpPr>
          <p:cNvPr id="9" name="عنوان فرعي 8">
            <a:extLst>
              <a:ext uri="{FF2B5EF4-FFF2-40B4-BE49-F238E27FC236}">
                <a16:creationId xmlns:a16="http://schemas.microsoft.com/office/drawing/2014/main" id="{565C5B48-A415-427D-875A-941EAA077B31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7400770" y="2483955"/>
            <a:ext cx="3420000" cy="537600"/>
          </a:xfrm>
        </p:spPr>
        <p:txBody>
          <a:bodyPr/>
          <a:lstStyle/>
          <a:p>
            <a:pPr algn="ctr" rtl="1"/>
            <a:r>
              <a:rPr lang="ar-OM" sz="3200" dirty="0">
                <a:solidFill>
                  <a:srgbClr val="C00000"/>
                </a:solidFill>
                <a:latin typeface="Asmaa Font" panose="00000500000000000000" pitchFamily="50" charset="-78"/>
                <a:cs typeface="Asmaa Font" panose="00000500000000000000" pitchFamily="50" charset="-78"/>
              </a:rPr>
              <a:t>استخدام التدريج على الجهاز </a:t>
            </a:r>
            <a:endParaRPr lang="en-US" sz="3200" dirty="0">
              <a:solidFill>
                <a:srgbClr val="C00000"/>
              </a:solidFill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sp>
        <p:nvSpPr>
          <p:cNvPr id="10" name="مربع نص 9">
            <a:extLst>
              <a:ext uri="{FF2B5EF4-FFF2-40B4-BE49-F238E27FC236}">
                <a16:creationId xmlns:a16="http://schemas.microsoft.com/office/drawing/2014/main" id="{E8072650-276B-1117-2D3B-F833D5FDAF6B}"/>
              </a:ext>
            </a:extLst>
          </p:cNvPr>
          <p:cNvSpPr txBox="1"/>
          <p:nvPr/>
        </p:nvSpPr>
        <p:spPr>
          <a:xfrm>
            <a:off x="7400770" y="3137848"/>
            <a:ext cx="3724967" cy="1815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ar-OM" sz="3733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قيمة عدم اليقين تساوي أصغر تدريج على الجهاز </a:t>
            </a:r>
            <a:endParaRPr lang="en-US" sz="3733" b="1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sp>
        <p:nvSpPr>
          <p:cNvPr id="12" name="عنوان فرعي 11">
            <a:extLst>
              <a:ext uri="{FF2B5EF4-FFF2-40B4-BE49-F238E27FC236}">
                <a16:creationId xmlns:a16="http://schemas.microsoft.com/office/drawing/2014/main" id="{31AB43D7-CE3B-7568-D868-4A61DDA29959}"/>
              </a:ext>
            </a:extLst>
          </p:cNvPr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pPr algn="ctr" rtl="1"/>
            <a:r>
              <a:rPr lang="ar-OM" sz="3200" dirty="0">
                <a:solidFill>
                  <a:srgbClr val="C00000"/>
                </a:solidFill>
                <a:latin typeface="Asmaa Font" panose="00000500000000000000" pitchFamily="50" charset="-78"/>
                <a:cs typeface="Asmaa Font" panose="00000500000000000000" pitchFamily="50" charset="-78"/>
              </a:rPr>
              <a:t>تكرار القياس </a:t>
            </a:r>
            <a:endParaRPr lang="en-US" sz="3200" dirty="0">
              <a:solidFill>
                <a:srgbClr val="C00000"/>
              </a:solidFill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sp>
        <p:nvSpPr>
          <p:cNvPr id="15" name="مربع نص 14">
            <a:extLst>
              <a:ext uri="{FF2B5EF4-FFF2-40B4-BE49-F238E27FC236}">
                <a16:creationId xmlns:a16="http://schemas.microsoft.com/office/drawing/2014/main" id="{44F42899-130E-8EA2-EB9C-09F3F021A1FB}"/>
              </a:ext>
            </a:extLst>
          </p:cNvPr>
          <p:cNvSpPr txBox="1"/>
          <p:nvPr/>
        </p:nvSpPr>
        <p:spPr>
          <a:xfrm>
            <a:off x="682629" y="3429000"/>
            <a:ext cx="5057356" cy="1364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1"/>
            <a:r>
              <a:rPr lang="ar-OM" sz="2667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قيمة عدم اليقين تساوي نصف المدى </a:t>
            </a:r>
          </a:p>
          <a:p>
            <a:pPr rtl="1"/>
            <a:r>
              <a:rPr lang="ar-OM" sz="28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قيمة عدم اليقين =</a:t>
            </a:r>
          </a:p>
          <a:p>
            <a:pPr rtl="1"/>
            <a:r>
              <a:rPr lang="ar-OM" sz="28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 </a:t>
            </a:r>
            <a:r>
              <a:rPr lang="en-US" sz="28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1</a:t>
            </a:r>
            <a:r>
              <a:rPr lang="ar-OM" sz="28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/</a:t>
            </a:r>
            <a:r>
              <a:rPr lang="en-US" sz="28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2</a:t>
            </a:r>
            <a:r>
              <a:rPr lang="ar-OM" sz="2800" b="1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 ( القراءة القصوى – القراءة الدنيا ) </a:t>
            </a:r>
            <a:endParaRPr lang="en-US" sz="2800" b="1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27792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5" name="Google Shape;985;p47"/>
          <p:cNvSpPr txBox="1">
            <a:spLocks noGrp="1"/>
          </p:cNvSpPr>
          <p:nvPr>
            <p:ph type="title"/>
          </p:nvPr>
        </p:nvSpPr>
        <p:spPr>
          <a:xfrm>
            <a:off x="1400281" y="226678"/>
            <a:ext cx="10290000" cy="985458"/>
          </a:xfrm>
          <a:prstGeom prst="rect">
            <a:avLst/>
          </a:prstGeom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spcFirstLastPara="1" vert="horz" wrap="square" lIns="121900" tIns="121900" rIns="121900" bIns="121900" rtlCol="1" anchor="ctr" anchorCtr="0">
            <a:noAutofit/>
          </a:bodyPr>
          <a:lstStyle/>
          <a:p>
            <a:pPr algn="ctr">
              <a:spcBef>
                <a:spcPts val="0"/>
              </a:spcBef>
            </a:pPr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كيف تحسب النسبة المئوية لعدم اليقين ؟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sp>
        <p:nvSpPr>
          <p:cNvPr id="3" name="Google Shape;997;p48">
            <a:extLst>
              <a:ext uri="{FF2B5EF4-FFF2-40B4-BE49-F238E27FC236}">
                <a16:creationId xmlns:a16="http://schemas.microsoft.com/office/drawing/2014/main" id="{3E5EFE65-C305-5947-021D-AC33A70DD8B6}"/>
              </a:ext>
            </a:extLst>
          </p:cNvPr>
          <p:cNvSpPr/>
          <p:nvPr/>
        </p:nvSpPr>
        <p:spPr>
          <a:xfrm>
            <a:off x="4027714" y="1328726"/>
            <a:ext cx="7662567" cy="793467"/>
          </a:xfrm>
          <a:custGeom>
            <a:avLst/>
            <a:gdLst/>
            <a:ahLst/>
            <a:cxnLst/>
            <a:rect l="l" t="t" r="r" b="b"/>
            <a:pathLst>
              <a:path w="31240" h="17906" extrusionOk="0">
                <a:moveTo>
                  <a:pt x="1" y="1"/>
                </a:moveTo>
                <a:lnTo>
                  <a:pt x="1" y="17906"/>
                </a:lnTo>
                <a:lnTo>
                  <a:pt x="31239" y="17906"/>
                </a:lnTo>
                <a:lnTo>
                  <a:pt x="31239" y="1"/>
                </a:lnTo>
                <a:close/>
              </a:path>
            </a:pathLst>
          </a:cu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r>
              <a:rPr lang="ar-OM" sz="3200" dirty="0">
                <a:latin typeface="FF Hekaya Light" panose="00000A00000000000000" pitchFamily="50" charset="-78"/>
                <a:cs typeface="FF Hekaya Light" panose="00000A00000000000000" pitchFamily="50" charset="-78"/>
              </a:rPr>
              <a:t>تعبر النسبة المئوية لعدم اليقين عن نسبة عدم اليقين المطلق من القيمة المقاسة </a:t>
            </a:r>
            <a:endParaRPr sz="3200" dirty="0"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6F07F557-A9AE-9C9D-F8F7-AC5B7DC20F17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850730" y="1752348"/>
            <a:ext cx="5301343" cy="834221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34458D2-BFDC-3393-F3C0-56CB2199470D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4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63286" y="2621316"/>
            <a:ext cx="11679126" cy="1333049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86674FEA-E58F-A83C-624B-2358A75391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760810"/>
            <a:ext cx="6138032" cy="1385355"/>
          </a:xfrm>
          <a:prstGeom prst="rect">
            <a:avLst/>
          </a:prstGeom>
        </p:spPr>
      </p:pic>
      <p:pic>
        <p:nvPicPr>
          <p:cNvPr id="11" name="صورة 10">
            <a:extLst>
              <a:ext uri="{FF2B5EF4-FFF2-40B4-BE49-F238E27FC236}">
                <a16:creationId xmlns:a16="http://schemas.microsoft.com/office/drawing/2014/main" id="{88E1362D-A48C-6987-B049-3389DB686573}"/>
              </a:ext>
            </a:extLst>
          </p:cNvPr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F15232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63286" y="5572383"/>
            <a:ext cx="8554627" cy="1091416"/>
          </a:xfrm>
          <a:prstGeom prst="rect">
            <a:avLst/>
          </a:prstGeom>
        </p:spPr>
      </p:pic>
      <p:pic>
        <p:nvPicPr>
          <p:cNvPr id="2" name="صورة 1">
            <a:extLst>
              <a:ext uri="{FF2B5EF4-FFF2-40B4-BE49-F238E27FC236}">
                <a16:creationId xmlns:a16="http://schemas.microsoft.com/office/drawing/2014/main" id="{561B530B-E99F-EF01-19DF-D585F4FE8E0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5060"/>
          <a:stretch/>
        </p:blipFill>
        <p:spPr>
          <a:xfrm>
            <a:off x="0" y="3812126"/>
            <a:ext cx="6716486" cy="11151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0" name="Google Shape;1490;p61"/>
          <p:cNvGrpSpPr/>
          <p:nvPr/>
        </p:nvGrpSpPr>
        <p:grpSpPr>
          <a:xfrm>
            <a:off x="11460329" y="6288565"/>
            <a:ext cx="497424" cy="416543"/>
            <a:chOff x="1391286" y="3420413"/>
            <a:chExt cx="373068" cy="312407"/>
          </a:xfrm>
        </p:grpSpPr>
        <p:sp>
          <p:nvSpPr>
            <p:cNvPr id="1491" name="Google Shape;1491;p61"/>
            <p:cNvSpPr/>
            <p:nvPr/>
          </p:nvSpPr>
          <p:spPr>
            <a:xfrm>
              <a:off x="1391286" y="3687800"/>
              <a:ext cx="67608" cy="45015"/>
            </a:xfrm>
            <a:custGeom>
              <a:avLst/>
              <a:gdLst/>
              <a:ahLst/>
              <a:cxnLst/>
              <a:rect l="l" t="t" r="r" b="b"/>
              <a:pathLst>
                <a:path w="3929" h="2616" extrusionOk="0">
                  <a:moveTo>
                    <a:pt x="218" y="1"/>
                  </a:moveTo>
                  <a:cubicBezTo>
                    <a:pt x="98" y="1"/>
                    <a:pt x="0" y="97"/>
                    <a:pt x="0" y="218"/>
                  </a:cubicBezTo>
                  <a:lnTo>
                    <a:pt x="0" y="2398"/>
                  </a:lnTo>
                  <a:cubicBezTo>
                    <a:pt x="0" y="2518"/>
                    <a:pt x="98" y="2616"/>
                    <a:pt x="218" y="2616"/>
                  </a:cubicBezTo>
                  <a:lnTo>
                    <a:pt x="3711" y="2616"/>
                  </a:lnTo>
                  <a:cubicBezTo>
                    <a:pt x="3831" y="2616"/>
                    <a:pt x="3929" y="2518"/>
                    <a:pt x="3929" y="2398"/>
                  </a:cubicBezTo>
                  <a:lnTo>
                    <a:pt x="3929" y="218"/>
                  </a:lnTo>
                  <a:cubicBezTo>
                    <a:pt x="3929" y="97"/>
                    <a:pt x="3831" y="1"/>
                    <a:pt x="37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492" name="Google Shape;1492;p61"/>
            <p:cNvSpPr/>
            <p:nvPr/>
          </p:nvSpPr>
          <p:spPr>
            <a:xfrm>
              <a:off x="1524137" y="3619973"/>
              <a:ext cx="240217" cy="112847"/>
            </a:xfrm>
            <a:custGeom>
              <a:avLst/>
              <a:gdLst/>
              <a:ahLst/>
              <a:cxnLst/>
              <a:rect l="l" t="t" r="r" b="b"/>
              <a:pathLst>
                <a:path w="13960" h="6558" extrusionOk="0">
                  <a:moveTo>
                    <a:pt x="9959" y="1"/>
                  </a:moveTo>
                  <a:cubicBezTo>
                    <a:pt x="9326" y="1"/>
                    <a:pt x="8740" y="288"/>
                    <a:pt x="8350" y="789"/>
                  </a:cubicBezTo>
                  <a:cubicBezTo>
                    <a:pt x="7963" y="1290"/>
                    <a:pt x="7829" y="1929"/>
                    <a:pt x="7987" y="2542"/>
                  </a:cubicBezTo>
                  <a:lnTo>
                    <a:pt x="8340" y="3923"/>
                  </a:lnTo>
                  <a:cubicBezTo>
                    <a:pt x="8342" y="3927"/>
                    <a:pt x="8342" y="3929"/>
                    <a:pt x="8342" y="3929"/>
                  </a:cubicBezTo>
                  <a:cubicBezTo>
                    <a:pt x="8340" y="3933"/>
                    <a:pt x="8334" y="3939"/>
                    <a:pt x="8332" y="3941"/>
                  </a:cubicBezTo>
                  <a:lnTo>
                    <a:pt x="218" y="3941"/>
                  </a:lnTo>
                  <a:cubicBezTo>
                    <a:pt x="98" y="3941"/>
                    <a:pt x="0" y="4039"/>
                    <a:pt x="0" y="4160"/>
                  </a:cubicBezTo>
                  <a:lnTo>
                    <a:pt x="0" y="6340"/>
                  </a:lnTo>
                  <a:cubicBezTo>
                    <a:pt x="0" y="6460"/>
                    <a:pt x="98" y="6558"/>
                    <a:pt x="218" y="6558"/>
                  </a:cubicBezTo>
                  <a:lnTo>
                    <a:pt x="8326" y="6558"/>
                  </a:lnTo>
                  <a:cubicBezTo>
                    <a:pt x="9145" y="6558"/>
                    <a:pt x="9901" y="6187"/>
                    <a:pt x="10404" y="5540"/>
                  </a:cubicBezTo>
                  <a:cubicBezTo>
                    <a:pt x="10905" y="4893"/>
                    <a:pt x="11077" y="4067"/>
                    <a:pt x="10873" y="3274"/>
                  </a:cubicBezTo>
                  <a:lnTo>
                    <a:pt x="10748" y="2779"/>
                  </a:lnTo>
                  <a:cubicBezTo>
                    <a:pt x="10726" y="2697"/>
                    <a:pt x="10788" y="2615"/>
                    <a:pt x="10873" y="2615"/>
                  </a:cubicBezTo>
                  <a:lnTo>
                    <a:pt x="13740" y="2615"/>
                  </a:lnTo>
                  <a:cubicBezTo>
                    <a:pt x="13862" y="2615"/>
                    <a:pt x="13957" y="2520"/>
                    <a:pt x="13957" y="2398"/>
                  </a:cubicBezTo>
                  <a:lnTo>
                    <a:pt x="13957" y="218"/>
                  </a:lnTo>
                  <a:cubicBezTo>
                    <a:pt x="13959" y="98"/>
                    <a:pt x="13862" y="1"/>
                    <a:pt x="1374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493" name="Google Shape;1493;p61"/>
            <p:cNvSpPr/>
            <p:nvPr/>
          </p:nvSpPr>
          <p:spPr>
            <a:xfrm>
              <a:off x="1433425" y="3420413"/>
              <a:ext cx="257700" cy="289929"/>
            </a:xfrm>
            <a:custGeom>
              <a:avLst/>
              <a:gdLst/>
              <a:ahLst/>
              <a:cxnLst/>
              <a:rect l="l" t="t" r="r" b="b"/>
              <a:pathLst>
                <a:path w="14976" h="16849" extrusionOk="0">
                  <a:moveTo>
                    <a:pt x="12884" y="1"/>
                  </a:moveTo>
                  <a:cubicBezTo>
                    <a:pt x="12776" y="1"/>
                    <a:pt x="12666" y="41"/>
                    <a:pt x="12578" y="129"/>
                  </a:cubicBezTo>
                  <a:lnTo>
                    <a:pt x="274" y="12435"/>
                  </a:lnTo>
                  <a:cubicBezTo>
                    <a:pt x="79" y="12629"/>
                    <a:pt x="1" y="12912"/>
                    <a:pt x="67" y="13179"/>
                  </a:cubicBezTo>
                  <a:lnTo>
                    <a:pt x="879" y="16419"/>
                  </a:lnTo>
                  <a:cubicBezTo>
                    <a:pt x="943" y="16671"/>
                    <a:pt x="1168" y="16848"/>
                    <a:pt x="1428" y="16848"/>
                  </a:cubicBezTo>
                  <a:lnTo>
                    <a:pt x="4917" y="16848"/>
                  </a:lnTo>
                  <a:cubicBezTo>
                    <a:pt x="5171" y="16848"/>
                    <a:pt x="5416" y="16747"/>
                    <a:pt x="5596" y="16567"/>
                  </a:cubicBezTo>
                  <a:lnTo>
                    <a:pt x="14702" y="7461"/>
                  </a:lnTo>
                  <a:cubicBezTo>
                    <a:pt x="14898" y="7265"/>
                    <a:pt x="14976" y="6981"/>
                    <a:pt x="14908" y="6714"/>
                  </a:cubicBezTo>
                  <a:lnTo>
                    <a:pt x="13309" y="332"/>
                  </a:lnTo>
                  <a:cubicBezTo>
                    <a:pt x="13257" y="123"/>
                    <a:pt x="13073" y="1"/>
                    <a:pt x="12884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494" name="Google Shape;1494;p61"/>
            <p:cNvSpPr/>
            <p:nvPr/>
          </p:nvSpPr>
          <p:spPr>
            <a:xfrm>
              <a:off x="1556967" y="3420413"/>
              <a:ext cx="134150" cy="176446"/>
            </a:xfrm>
            <a:custGeom>
              <a:avLst/>
              <a:gdLst/>
              <a:ahLst/>
              <a:cxnLst/>
              <a:rect l="l" t="t" r="r" b="b"/>
              <a:pathLst>
                <a:path w="7796" h="10254" extrusionOk="0">
                  <a:moveTo>
                    <a:pt x="5704" y="1"/>
                  </a:moveTo>
                  <a:cubicBezTo>
                    <a:pt x="5596" y="1"/>
                    <a:pt x="5486" y="41"/>
                    <a:pt x="5398" y="129"/>
                  </a:cubicBezTo>
                  <a:lnTo>
                    <a:pt x="1" y="5526"/>
                  </a:lnTo>
                  <a:lnTo>
                    <a:pt x="4730" y="10253"/>
                  </a:lnTo>
                  <a:lnTo>
                    <a:pt x="7522" y="7461"/>
                  </a:lnTo>
                  <a:cubicBezTo>
                    <a:pt x="7718" y="7265"/>
                    <a:pt x="7796" y="6981"/>
                    <a:pt x="7728" y="6714"/>
                  </a:cubicBezTo>
                  <a:lnTo>
                    <a:pt x="6129" y="332"/>
                  </a:lnTo>
                  <a:cubicBezTo>
                    <a:pt x="6077" y="123"/>
                    <a:pt x="5893" y="1"/>
                    <a:pt x="570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</p:grpSp>
      <p:grpSp>
        <p:nvGrpSpPr>
          <p:cNvPr id="1495" name="Google Shape;1495;p61"/>
          <p:cNvGrpSpPr/>
          <p:nvPr/>
        </p:nvGrpSpPr>
        <p:grpSpPr>
          <a:xfrm>
            <a:off x="7831859" y="220040"/>
            <a:ext cx="320303" cy="503449"/>
            <a:chOff x="1442162" y="2753589"/>
            <a:chExt cx="240227" cy="377587"/>
          </a:xfrm>
        </p:grpSpPr>
        <p:sp>
          <p:nvSpPr>
            <p:cNvPr id="1496" name="Google Shape;1496;p61"/>
            <p:cNvSpPr/>
            <p:nvPr/>
          </p:nvSpPr>
          <p:spPr>
            <a:xfrm>
              <a:off x="1612404" y="2949974"/>
              <a:ext cx="59202" cy="181203"/>
            </a:xfrm>
            <a:custGeom>
              <a:avLst/>
              <a:gdLst/>
              <a:ahLst/>
              <a:cxnLst/>
              <a:rect l="l" t="t" r="r" b="b"/>
              <a:pathLst>
                <a:path w="3399" h="10405" extrusionOk="0">
                  <a:moveTo>
                    <a:pt x="368" y="0"/>
                  </a:moveTo>
                  <a:lnTo>
                    <a:pt x="1" y="1236"/>
                  </a:lnTo>
                  <a:lnTo>
                    <a:pt x="1" y="3659"/>
                  </a:lnTo>
                  <a:cubicBezTo>
                    <a:pt x="1" y="4471"/>
                    <a:pt x="55" y="5286"/>
                    <a:pt x="165" y="6092"/>
                  </a:cubicBezTo>
                  <a:lnTo>
                    <a:pt x="614" y="9454"/>
                  </a:lnTo>
                  <a:cubicBezTo>
                    <a:pt x="700" y="10088"/>
                    <a:pt x="1200" y="10404"/>
                    <a:pt x="1700" y="10404"/>
                  </a:cubicBezTo>
                  <a:cubicBezTo>
                    <a:pt x="2201" y="10404"/>
                    <a:pt x="2701" y="10088"/>
                    <a:pt x="2786" y="9454"/>
                  </a:cubicBezTo>
                  <a:lnTo>
                    <a:pt x="3237" y="6092"/>
                  </a:lnTo>
                  <a:cubicBezTo>
                    <a:pt x="3344" y="5286"/>
                    <a:pt x="3398" y="4473"/>
                    <a:pt x="3398" y="3659"/>
                  </a:cubicBezTo>
                  <a:lnTo>
                    <a:pt x="3398" y="1236"/>
                  </a:lnTo>
                  <a:lnTo>
                    <a:pt x="303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497" name="Google Shape;1497;p61"/>
            <p:cNvSpPr/>
            <p:nvPr/>
          </p:nvSpPr>
          <p:spPr>
            <a:xfrm>
              <a:off x="1612404" y="2839495"/>
              <a:ext cx="59202" cy="132006"/>
            </a:xfrm>
            <a:custGeom>
              <a:avLst/>
              <a:gdLst/>
              <a:ahLst/>
              <a:cxnLst/>
              <a:rect l="l" t="t" r="r" b="b"/>
              <a:pathLst>
                <a:path w="3399" h="7580" extrusionOk="0">
                  <a:moveTo>
                    <a:pt x="917" y="0"/>
                  </a:moveTo>
                  <a:cubicBezTo>
                    <a:pt x="797" y="0"/>
                    <a:pt x="698" y="88"/>
                    <a:pt x="684" y="208"/>
                  </a:cubicBezTo>
                  <a:lnTo>
                    <a:pt x="65" y="5474"/>
                  </a:lnTo>
                  <a:cubicBezTo>
                    <a:pt x="23" y="5829"/>
                    <a:pt x="1" y="6186"/>
                    <a:pt x="1" y="6544"/>
                  </a:cubicBezTo>
                  <a:lnTo>
                    <a:pt x="1" y="7580"/>
                  </a:lnTo>
                  <a:lnTo>
                    <a:pt x="3398" y="7580"/>
                  </a:lnTo>
                  <a:lnTo>
                    <a:pt x="3398" y="6544"/>
                  </a:lnTo>
                  <a:cubicBezTo>
                    <a:pt x="3398" y="6186"/>
                    <a:pt x="3378" y="5829"/>
                    <a:pt x="3337" y="5474"/>
                  </a:cubicBezTo>
                  <a:lnTo>
                    <a:pt x="2718" y="208"/>
                  </a:lnTo>
                  <a:cubicBezTo>
                    <a:pt x="2704" y="88"/>
                    <a:pt x="2604" y="0"/>
                    <a:pt x="248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498" name="Google Shape;1498;p61"/>
            <p:cNvSpPr/>
            <p:nvPr/>
          </p:nvSpPr>
          <p:spPr>
            <a:xfrm>
              <a:off x="1601606" y="2784622"/>
              <a:ext cx="80782" cy="96375"/>
            </a:xfrm>
            <a:custGeom>
              <a:avLst/>
              <a:gdLst/>
              <a:ahLst/>
              <a:cxnLst/>
              <a:rect l="l" t="t" r="r" b="b"/>
              <a:pathLst>
                <a:path w="4638" h="5534" extrusionOk="0">
                  <a:moveTo>
                    <a:pt x="1404" y="1"/>
                  </a:moveTo>
                  <a:cubicBezTo>
                    <a:pt x="1299" y="1"/>
                    <a:pt x="1234" y="129"/>
                    <a:pt x="1312" y="217"/>
                  </a:cubicBezTo>
                  <a:cubicBezTo>
                    <a:pt x="1407" y="329"/>
                    <a:pt x="1481" y="465"/>
                    <a:pt x="1521" y="618"/>
                  </a:cubicBezTo>
                  <a:cubicBezTo>
                    <a:pt x="1635" y="1052"/>
                    <a:pt x="1449" y="1493"/>
                    <a:pt x="1090" y="1722"/>
                  </a:cubicBezTo>
                  <a:cubicBezTo>
                    <a:pt x="353" y="2243"/>
                    <a:pt x="0" y="3209"/>
                    <a:pt x="322" y="4130"/>
                  </a:cubicBezTo>
                  <a:cubicBezTo>
                    <a:pt x="617" y="4979"/>
                    <a:pt x="1431" y="5534"/>
                    <a:pt x="2305" y="5534"/>
                  </a:cubicBezTo>
                  <a:cubicBezTo>
                    <a:pt x="2433" y="5534"/>
                    <a:pt x="2563" y="5522"/>
                    <a:pt x="2693" y="5497"/>
                  </a:cubicBezTo>
                  <a:cubicBezTo>
                    <a:pt x="3899" y="5265"/>
                    <a:pt x="4637" y="4070"/>
                    <a:pt x="4332" y="2902"/>
                  </a:cubicBezTo>
                  <a:cubicBezTo>
                    <a:pt x="3947" y="1437"/>
                    <a:pt x="2809" y="369"/>
                    <a:pt x="1439" y="6"/>
                  </a:cubicBezTo>
                  <a:cubicBezTo>
                    <a:pt x="1427" y="2"/>
                    <a:pt x="1415" y="1"/>
                    <a:pt x="140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499" name="Google Shape;1499;p61"/>
            <p:cNvSpPr/>
            <p:nvPr/>
          </p:nvSpPr>
          <p:spPr>
            <a:xfrm>
              <a:off x="1480059" y="2753589"/>
              <a:ext cx="127792" cy="74519"/>
            </a:xfrm>
            <a:custGeom>
              <a:avLst/>
              <a:gdLst/>
              <a:ahLst/>
              <a:cxnLst/>
              <a:rect l="l" t="t" r="r" b="b"/>
              <a:pathLst>
                <a:path w="7337" h="4279" extrusionOk="0">
                  <a:moveTo>
                    <a:pt x="3669" y="1"/>
                  </a:moveTo>
                  <a:cubicBezTo>
                    <a:pt x="2282" y="1"/>
                    <a:pt x="895" y="697"/>
                    <a:pt x="122" y="2089"/>
                  </a:cubicBezTo>
                  <a:cubicBezTo>
                    <a:pt x="1" y="2309"/>
                    <a:pt x="91" y="2586"/>
                    <a:pt x="318" y="2694"/>
                  </a:cubicBezTo>
                  <a:lnTo>
                    <a:pt x="3670" y="4279"/>
                  </a:lnTo>
                  <a:lnTo>
                    <a:pt x="7019" y="2694"/>
                  </a:lnTo>
                  <a:cubicBezTo>
                    <a:pt x="7247" y="2586"/>
                    <a:pt x="7336" y="2309"/>
                    <a:pt x="7215" y="2089"/>
                  </a:cubicBezTo>
                  <a:cubicBezTo>
                    <a:pt x="6443" y="697"/>
                    <a:pt x="5056" y="1"/>
                    <a:pt x="366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500" name="Google Shape;1500;p61"/>
            <p:cNvSpPr/>
            <p:nvPr/>
          </p:nvSpPr>
          <p:spPr>
            <a:xfrm>
              <a:off x="1527553" y="2809177"/>
              <a:ext cx="32797" cy="104072"/>
            </a:xfrm>
            <a:custGeom>
              <a:avLst/>
              <a:gdLst/>
              <a:ahLst/>
              <a:cxnLst/>
              <a:rect l="l" t="t" r="r" b="b"/>
              <a:pathLst>
                <a:path w="1883" h="5976" extrusionOk="0">
                  <a:moveTo>
                    <a:pt x="941" y="1"/>
                  </a:moveTo>
                  <a:cubicBezTo>
                    <a:pt x="535" y="1"/>
                    <a:pt x="208" y="330"/>
                    <a:pt x="208" y="735"/>
                  </a:cubicBezTo>
                  <a:lnTo>
                    <a:pt x="0" y="5975"/>
                  </a:lnTo>
                  <a:lnTo>
                    <a:pt x="1883" y="5975"/>
                  </a:lnTo>
                  <a:lnTo>
                    <a:pt x="1675" y="735"/>
                  </a:lnTo>
                  <a:cubicBezTo>
                    <a:pt x="1675" y="330"/>
                    <a:pt x="1348" y="1"/>
                    <a:pt x="94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501" name="Google Shape;1501;p61"/>
            <p:cNvSpPr/>
            <p:nvPr/>
          </p:nvSpPr>
          <p:spPr>
            <a:xfrm>
              <a:off x="1527553" y="2913229"/>
              <a:ext cx="32797" cy="217618"/>
            </a:xfrm>
            <a:custGeom>
              <a:avLst/>
              <a:gdLst/>
              <a:ahLst/>
              <a:cxnLst/>
              <a:rect l="l" t="t" r="r" b="b"/>
              <a:pathLst>
                <a:path w="1883" h="12496" extrusionOk="0">
                  <a:moveTo>
                    <a:pt x="0" y="0"/>
                  </a:moveTo>
                  <a:lnTo>
                    <a:pt x="0" y="8150"/>
                  </a:lnTo>
                  <a:cubicBezTo>
                    <a:pt x="0" y="8272"/>
                    <a:pt x="8" y="8396"/>
                    <a:pt x="22" y="8518"/>
                  </a:cubicBezTo>
                  <a:lnTo>
                    <a:pt x="456" y="12065"/>
                  </a:lnTo>
                  <a:cubicBezTo>
                    <a:pt x="490" y="12352"/>
                    <a:pt x="717" y="12496"/>
                    <a:pt x="943" y="12496"/>
                  </a:cubicBezTo>
                  <a:cubicBezTo>
                    <a:pt x="1169" y="12496"/>
                    <a:pt x="1395" y="12352"/>
                    <a:pt x="1430" y="12065"/>
                  </a:cubicBezTo>
                  <a:lnTo>
                    <a:pt x="1861" y="8518"/>
                  </a:lnTo>
                  <a:cubicBezTo>
                    <a:pt x="1875" y="8396"/>
                    <a:pt x="1883" y="8272"/>
                    <a:pt x="1883" y="8150"/>
                  </a:cubicBezTo>
                  <a:lnTo>
                    <a:pt x="1883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502" name="Google Shape;1502;p61"/>
            <p:cNvSpPr/>
            <p:nvPr/>
          </p:nvSpPr>
          <p:spPr>
            <a:xfrm>
              <a:off x="1442162" y="2878016"/>
              <a:ext cx="58854" cy="60395"/>
            </a:xfrm>
            <a:custGeom>
              <a:avLst/>
              <a:gdLst/>
              <a:ahLst/>
              <a:cxnLst/>
              <a:rect l="l" t="t" r="r" b="b"/>
              <a:pathLst>
                <a:path w="3379" h="3468" extrusionOk="0">
                  <a:moveTo>
                    <a:pt x="219" y="0"/>
                  </a:moveTo>
                  <a:cubicBezTo>
                    <a:pt x="99" y="0"/>
                    <a:pt x="1" y="98"/>
                    <a:pt x="1" y="218"/>
                  </a:cubicBezTo>
                  <a:lnTo>
                    <a:pt x="1" y="649"/>
                  </a:lnTo>
                  <a:cubicBezTo>
                    <a:pt x="1" y="853"/>
                    <a:pt x="25" y="1054"/>
                    <a:pt x="73" y="1252"/>
                  </a:cubicBezTo>
                  <a:lnTo>
                    <a:pt x="598" y="3467"/>
                  </a:lnTo>
                  <a:lnTo>
                    <a:pt x="2782" y="3467"/>
                  </a:lnTo>
                  <a:lnTo>
                    <a:pt x="3309" y="1252"/>
                  </a:lnTo>
                  <a:cubicBezTo>
                    <a:pt x="3354" y="1054"/>
                    <a:pt x="3378" y="853"/>
                    <a:pt x="3378" y="649"/>
                  </a:cubicBezTo>
                  <a:lnTo>
                    <a:pt x="3378" y="218"/>
                  </a:lnTo>
                  <a:cubicBezTo>
                    <a:pt x="3378" y="98"/>
                    <a:pt x="3281" y="0"/>
                    <a:pt x="316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503" name="Google Shape;1503;p61"/>
            <p:cNvSpPr/>
            <p:nvPr/>
          </p:nvSpPr>
          <p:spPr>
            <a:xfrm>
              <a:off x="1450487" y="2981564"/>
              <a:ext cx="42255" cy="148463"/>
            </a:xfrm>
            <a:custGeom>
              <a:avLst/>
              <a:gdLst/>
              <a:ahLst/>
              <a:cxnLst/>
              <a:rect l="l" t="t" r="r" b="b"/>
              <a:pathLst>
                <a:path w="2426" h="8525" extrusionOk="0">
                  <a:moveTo>
                    <a:pt x="0" y="1"/>
                  </a:moveTo>
                  <a:lnTo>
                    <a:pt x="0" y="3204"/>
                  </a:lnTo>
                  <a:cubicBezTo>
                    <a:pt x="0" y="4402"/>
                    <a:pt x="146" y="5596"/>
                    <a:pt x="435" y="6760"/>
                  </a:cubicBezTo>
                  <a:lnTo>
                    <a:pt x="790" y="8197"/>
                  </a:lnTo>
                  <a:cubicBezTo>
                    <a:pt x="845" y="8415"/>
                    <a:pt x="1029" y="8525"/>
                    <a:pt x="1212" y="8525"/>
                  </a:cubicBezTo>
                  <a:cubicBezTo>
                    <a:pt x="1395" y="8525"/>
                    <a:pt x="1578" y="8415"/>
                    <a:pt x="1633" y="8197"/>
                  </a:cubicBezTo>
                  <a:lnTo>
                    <a:pt x="1990" y="6760"/>
                  </a:lnTo>
                  <a:cubicBezTo>
                    <a:pt x="2278" y="5596"/>
                    <a:pt x="2425" y="4402"/>
                    <a:pt x="2425" y="3204"/>
                  </a:cubicBezTo>
                  <a:lnTo>
                    <a:pt x="2425" y="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  <p:sp>
          <p:nvSpPr>
            <p:cNvPr id="1504" name="Google Shape;1504;p61"/>
            <p:cNvSpPr/>
            <p:nvPr/>
          </p:nvSpPr>
          <p:spPr>
            <a:xfrm>
              <a:off x="1450487" y="2934910"/>
              <a:ext cx="42255" cy="57522"/>
            </a:xfrm>
            <a:custGeom>
              <a:avLst/>
              <a:gdLst/>
              <a:ahLst/>
              <a:cxnLst/>
              <a:rect l="l" t="t" r="r" b="b"/>
              <a:pathLst>
                <a:path w="2426" h="3303" extrusionOk="0">
                  <a:moveTo>
                    <a:pt x="218" y="1"/>
                  </a:moveTo>
                  <a:cubicBezTo>
                    <a:pt x="98" y="1"/>
                    <a:pt x="0" y="97"/>
                    <a:pt x="0" y="218"/>
                  </a:cubicBezTo>
                  <a:lnTo>
                    <a:pt x="0" y="3302"/>
                  </a:lnTo>
                  <a:lnTo>
                    <a:pt x="2425" y="3302"/>
                  </a:lnTo>
                  <a:lnTo>
                    <a:pt x="2425" y="218"/>
                  </a:lnTo>
                  <a:cubicBezTo>
                    <a:pt x="2425" y="97"/>
                    <a:pt x="2327" y="1"/>
                    <a:pt x="220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l" rtl="0"/>
              <a:endParaRPr sz="2400"/>
            </a:p>
          </p:txBody>
        </p:sp>
      </p:grpSp>
      <p:sp>
        <p:nvSpPr>
          <p:cNvPr id="4" name="Google Shape;985;p47">
            <a:extLst>
              <a:ext uri="{FF2B5EF4-FFF2-40B4-BE49-F238E27FC236}">
                <a16:creationId xmlns:a16="http://schemas.microsoft.com/office/drawing/2014/main" id="{EA5CAFBB-7F4A-080A-32C5-7D86FA95ED2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1" anchor="ctr" anchorCtr="0">
            <a:noAutofit/>
          </a:bodyPr>
          <a:lstStyle/>
          <a:p>
            <a:pPr algn="ctr" rtl="1"/>
            <a:r>
              <a:rPr lang="ar-OM" dirty="0">
                <a:latin typeface="Asmaa Font" panose="00000500000000000000" pitchFamily="50" charset="-78"/>
                <a:cs typeface="Asmaa Font" panose="00000500000000000000" pitchFamily="50" charset="-78"/>
              </a:rPr>
              <a:t>كيف تحسب النسبة المئوية لعدم اليقين ؟</a:t>
            </a:r>
            <a:endParaRPr dirty="0">
              <a:latin typeface="Asmaa Font" panose="00000500000000000000" pitchFamily="50" charset="-78"/>
              <a:cs typeface="Asmaa Font" panose="00000500000000000000" pitchFamily="50" charset="-78"/>
            </a:endParaRPr>
          </a:p>
        </p:txBody>
      </p:sp>
      <p:pic>
        <p:nvPicPr>
          <p:cNvPr id="6" name="صورة 5">
            <a:extLst>
              <a:ext uri="{FF2B5EF4-FFF2-40B4-BE49-F238E27FC236}">
                <a16:creationId xmlns:a16="http://schemas.microsoft.com/office/drawing/2014/main" id="{F7C89D1E-100E-5205-CDCB-75DFF3BD8E2C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F47359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1596572" y="385943"/>
            <a:ext cx="9647161" cy="1306136"/>
          </a:xfrm>
          <a:prstGeom prst="rect">
            <a:avLst/>
          </a:prstGeom>
        </p:spPr>
      </p:pic>
      <p:sp>
        <p:nvSpPr>
          <p:cNvPr id="10" name="مربع نص 9">
            <a:extLst>
              <a:ext uri="{FF2B5EF4-FFF2-40B4-BE49-F238E27FC236}">
                <a16:creationId xmlns:a16="http://schemas.microsoft.com/office/drawing/2014/main" id="{5134101C-DF74-C259-C76B-902D17792F22}"/>
              </a:ext>
            </a:extLst>
          </p:cNvPr>
          <p:cNvSpPr txBox="1"/>
          <p:nvPr/>
        </p:nvSpPr>
        <p:spPr>
          <a:xfrm>
            <a:off x="2368335" y="2266625"/>
            <a:ext cx="8657772" cy="9131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ar-OM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النسبة المئوية لعدم اليقين </a:t>
            </a:r>
            <a:r>
              <a:rPr lang="en-US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14%</a:t>
            </a:r>
            <a:r>
              <a:rPr lang="ar-OM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 كبيرة جدا ويمكن تقليلها بأخذ قياس </a:t>
            </a:r>
            <a:r>
              <a:rPr lang="en-US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20</a:t>
            </a:r>
            <a:r>
              <a:rPr lang="ar-OM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 تأرجح فإن قيمة عدم اليقين تبقى ثابتة ( </a:t>
            </a:r>
            <a:r>
              <a:rPr lang="en-US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0.2 s</a:t>
            </a:r>
            <a:r>
              <a:rPr lang="ar-OM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) والزمن الكلي ( </a:t>
            </a:r>
            <a:r>
              <a:rPr lang="en-US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28.4 s</a:t>
            </a:r>
            <a:r>
              <a:rPr lang="ar-OM" sz="2667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)</a:t>
            </a:r>
            <a:endParaRPr lang="en-US" sz="2667" b="1" dirty="0">
              <a:solidFill>
                <a:schemeClr val="bg1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  <p:pic>
        <p:nvPicPr>
          <p:cNvPr id="12" name="صورة 11">
            <a:extLst>
              <a:ext uri="{FF2B5EF4-FFF2-40B4-BE49-F238E27FC236}">
                <a16:creationId xmlns:a16="http://schemas.microsoft.com/office/drawing/2014/main" id="{0E0C7095-3FC5-8E84-2770-AA4360C4CD59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rgbClr val="D9C3A5">
                <a:tint val="50000"/>
                <a:satMod val="180000"/>
              </a:srgbClr>
            </a:duotone>
          </a:blip>
          <a:stretch>
            <a:fillRect/>
          </a:stretch>
        </p:blipFill>
        <p:spPr>
          <a:xfrm>
            <a:off x="3313655" y="4163771"/>
            <a:ext cx="6352859" cy="1258080"/>
          </a:xfrm>
          <a:prstGeom prst="rect">
            <a:avLst/>
          </a:prstGeom>
        </p:spPr>
      </p:pic>
      <p:sp>
        <p:nvSpPr>
          <p:cNvPr id="2" name="مربع نص 1">
            <a:extLst>
              <a:ext uri="{FF2B5EF4-FFF2-40B4-BE49-F238E27FC236}">
                <a16:creationId xmlns:a16="http://schemas.microsoft.com/office/drawing/2014/main" id="{D8047FF0-6B23-7562-8088-69C0B9193912}"/>
              </a:ext>
            </a:extLst>
          </p:cNvPr>
          <p:cNvSpPr txBox="1"/>
          <p:nvPr/>
        </p:nvSpPr>
        <p:spPr>
          <a:xfrm>
            <a:off x="2622008" y="2050762"/>
            <a:ext cx="8404099" cy="1754326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</p:spPr>
        <p:txBody>
          <a:bodyPr wrap="square">
            <a:spAutoFit/>
          </a:bodyPr>
          <a:lstStyle/>
          <a:p>
            <a:pPr marL="0" lvl="0" indent="0" algn="ctr" rtl="1">
              <a:spcBef>
                <a:spcPts val="0"/>
              </a:spcBef>
              <a:spcAft>
                <a:spcPts val="0"/>
              </a:spcAft>
              <a:buNone/>
            </a:pPr>
            <a:r>
              <a:rPr lang="ar-OM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النسبة المئوية لعدم اليقين </a:t>
            </a:r>
            <a:r>
              <a:rPr lang="en-US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14%</a:t>
            </a:r>
            <a:r>
              <a:rPr lang="ar-OM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 كبيرة جدا ويمكن تقليلها بأخذ قياس </a:t>
            </a:r>
            <a:r>
              <a:rPr lang="en-US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20</a:t>
            </a:r>
            <a:r>
              <a:rPr lang="ar-OM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 تأرجح فإن قيمة عدم اليقين تبقى ثابتة ( </a:t>
            </a:r>
            <a:r>
              <a:rPr lang="en-US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0.2 s</a:t>
            </a:r>
            <a:r>
              <a:rPr lang="ar-OM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) والزمن الكلي ( </a:t>
            </a:r>
            <a:r>
              <a:rPr lang="en-US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28.4 s</a:t>
            </a:r>
            <a:r>
              <a:rPr lang="ar-OM" sz="3600" b="1" dirty="0">
                <a:solidFill>
                  <a:schemeClr val="bg1"/>
                </a:solidFill>
                <a:latin typeface="FF Hekaya Light" panose="00000A00000000000000" pitchFamily="50" charset="-78"/>
                <a:cs typeface="FF Hekaya Light" panose="00000A00000000000000" pitchFamily="50" charset="-78"/>
              </a:rPr>
              <a:t> )</a:t>
            </a:r>
            <a:endParaRPr lang="en-US" sz="3600" b="1" dirty="0">
              <a:solidFill>
                <a:schemeClr val="bg1"/>
              </a:solidFill>
              <a:latin typeface="FF Hekaya Light" panose="00000A00000000000000" pitchFamily="50" charset="-78"/>
              <a:cs typeface="FF Hekaya Light" panose="00000A00000000000000" pitchFamily="50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3EE32E2-43A5-DD11-A645-9E1E70FC4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19B282D-C8A5-B240-84D7-1A9C034FCC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صورة 4">
            <a:extLst>
              <a:ext uri="{FF2B5EF4-FFF2-40B4-BE49-F238E27FC236}">
                <a16:creationId xmlns:a16="http://schemas.microsoft.com/office/drawing/2014/main" id="{AF62C51F-C23F-FCD0-B39B-54C9BB795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528" y="372382"/>
            <a:ext cx="9694873" cy="2906485"/>
          </a:xfrm>
          <a:prstGeom prst="rect">
            <a:avLst/>
          </a:prstGeom>
        </p:spPr>
      </p:pic>
      <p:pic>
        <p:nvPicPr>
          <p:cNvPr id="7" name="صورة 6">
            <a:extLst>
              <a:ext uri="{FF2B5EF4-FFF2-40B4-BE49-F238E27FC236}">
                <a16:creationId xmlns:a16="http://schemas.microsoft.com/office/drawing/2014/main" id="{1B181B9F-9780-0F4E-5B50-8D24751ABF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2327" y="3219903"/>
            <a:ext cx="692467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229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B75D2A32-8A82-947F-5007-D32B300638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01E0F697-B31C-CC0C-83EE-53C8A112D8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49285"/>
            <a:ext cx="10515600" cy="3727677"/>
          </a:xfrm>
        </p:spPr>
        <p:txBody>
          <a:bodyPr/>
          <a:lstStyle/>
          <a:p>
            <a:r>
              <a:rPr lang="ar-OM" dirty="0"/>
              <a:t>يمكن أن تكتب قيمة عدم اليقين والنسبة المئوية كالتالي:</a:t>
            </a:r>
            <a:endParaRPr lang="en-GB" dirty="0"/>
          </a:p>
        </p:txBody>
      </p:sp>
      <p:pic>
        <p:nvPicPr>
          <p:cNvPr id="7" name="صورة 6">
            <a:extLst>
              <a:ext uri="{FF2B5EF4-FFF2-40B4-BE49-F238E27FC236}">
                <a16:creationId xmlns:a16="http://schemas.microsoft.com/office/drawing/2014/main" id="{55ED6923-90DB-6335-8BFB-BC03BADE40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912" y="2947646"/>
            <a:ext cx="10766651" cy="2752725"/>
          </a:xfrm>
          <a:prstGeom prst="rect">
            <a:avLst/>
          </a:prstGeom>
        </p:spPr>
      </p:pic>
      <p:pic>
        <p:nvPicPr>
          <p:cNvPr id="9" name="صورة 8">
            <a:extLst>
              <a:ext uri="{FF2B5EF4-FFF2-40B4-BE49-F238E27FC236}">
                <a16:creationId xmlns:a16="http://schemas.microsoft.com/office/drawing/2014/main" id="{DB0265C9-BF49-5901-BAA1-6D562F65C48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539" t="37145" r="4377" b="10143"/>
          <a:stretch/>
        </p:blipFill>
        <p:spPr>
          <a:xfrm>
            <a:off x="2199253" y="300606"/>
            <a:ext cx="8479971" cy="1909988"/>
          </a:xfrm>
          <a:prstGeom prst="rect">
            <a:avLst/>
          </a:prstGeom>
        </p:spPr>
      </p:pic>
      <p:sp>
        <p:nvSpPr>
          <p:cNvPr id="4" name="مربع نص 3">
            <a:extLst>
              <a:ext uri="{FF2B5EF4-FFF2-40B4-BE49-F238E27FC236}">
                <a16:creationId xmlns:a16="http://schemas.microsoft.com/office/drawing/2014/main" id="{C80DD4E2-2267-6C58-1AD1-75E94800E24C}"/>
              </a:ext>
            </a:extLst>
          </p:cNvPr>
          <p:cNvSpPr txBox="1"/>
          <p:nvPr/>
        </p:nvSpPr>
        <p:spPr>
          <a:xfrm>
            <a:off x="6281735" y="5784989"/>
            <a:ext cx="4155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3200" b="1" dirty="0">
                <a:solidFill>
                  <a:schemeClr val="accent2">
                    <a:lumMod val="50000"/>
                  </a:schemeClr>
                </a:solidFill>
              </a:rPr>
              <a:t>لها وحدة قياس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مربع نص 4">
            <a:extLst>
              <a:ext uri="{FF2B5EF4-FFF2-40B4-BE49-F238E27FC236}">
                <a16:creationId xmlns:a16="http://schemas.microsoft.com/office/drawing/2014/main" id="{F90F3CDF-ACFA-4B66-DC9D-F087D17E9F11}"/>
              </a:ext>
            </a:extLst>
          </p:cNvPr>
          <p:cNvSpPr txBox="1"/>
          <p:nvPr/>
        </p:nvSpPr>
        <p:spPr>
          <a:xfrm>
            <a:off x="1657165" y="5833356"/>
            <a:ext cx="4155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OM" sz="3200" b="1" dirty="0">
                <a:solidFill>
                  <a:schemeClr val="accent2">
                    <a:lumMod val="50000"/>
                  </a:schemeClr>
                </a:solidFill>
              </a:rPr>
              <a:t>ليس لها وحدة قياس</a:t>
            </a:r>
            <a:endParaRPr lang="en-GB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8" name="رابط كسهم مستقيم 7">
            <a:extLst>
              <a:ext uri="{FF2B5EF4-FFF2-40B4-BE49-F238E27FC236}">
                <a16:creationId xmlns:a16="http://schemas.microsoft.com/office/drawing/2014/main" id="{01864D72-DD06-8098-BCDB-C05C71330946}"/>
              </a:ext>
            </a:extLst>
          </p:cNvPr>
          <p:cNvCxnSpPr/>
          <p:nvPr/>
        </p:nvCxnSpPr>
        <p:spPr>
          <a:xfrm flipV="1">
            <a:off x="8718698" y="5358809"/>
            <a:ext cx="1169581" cy="4261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رابط كسهم مستقيم 9">
            <a:extLst>
              <a:ext uri="{FF2B5EF4-FFF2-40B4-BE49-F238E27FC236}">
                <a16:creationId xmlns:a16="http://schemas.microsoft.com/office/drawing/2014/main" id="{C5F7F5A5-9EC5-4137-BCF9-A4B28184A8BC}"/>
              </a:ext>
            </a:extLst>
          </p:cNvPr>
          <p:cNvCxnSpPr/>
          <p:nvPr/>
        </p:nvCxnSpPr>
        <p:spPr>
          <a:xfrm flipV="1">
            <a:off x="3308882" y="5487281"/>
            <a:ext cx="1169581" cy="42618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03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6C1F3219-A79D-E158-DA3E-725160783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E1A1592D-34EB-04D0-1E39-0E6408D1AC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" name="صورة 9">
            <a:extLst>
              <a:ext uri="{FF2B5EF4-FFF2-40B4-BE49-F238E27FC236}">
                <a16:creationId xmlns:a16="http://schemas.microsoft.com/office/drawing/2014/main" id="{1156DD12-9C15-8C57-B0B6-A4C0235C097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0000" contrast="20000"/>
          </a:blip>
          <a:stretch>
            <a:fillRect/>
          </a:stretch>
        </p:blipFill>
        <p:spPr>
          <a:xfrm>
            <a:off x="5393498" y="169183"/>
            <a:ext cx="6337652" cy="5589360"/>
          </a:xfrm>
          <a:prstGeom prst="rect">
            <a:avLst/>
          </a:prstGeom>
        </p:spPr>
      </p:pic>
      <p:pic>
        <p:nvPicPr>
          <p:cNvPr id="12" name="صورة 11">
            <a:extLst>
              <a:ext uri="{FF2B5EF4-FFF2-40B4-BE49-F238E27FC236}">
                <a16:creationId xmlns:a16="http://schemas.microsoft.com/office/drawing/2014/main" id="{8E40DB86-2F60-0415-0277-25344674D87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980" t="68432" r="1032"/>
          <a:stretch/>
        </p:blipFill>
        <p:spPr>
          <a:xfrm>
            <a:off x="141962" y="365125"/>
            <a:ext cx="4379934" cy="2107830"/>
          </a:xfrm>
          <a:prstGeom prst="rect">
            <a:avLst/>
          </a:prstGeom>
        </p:spPr>
      </p:pic>
      <p:grpSp>
        <p:nvGrpSpPr>
          <p:cNvPr id="16" name="مجموعة 15">
            <a:extLst>
              <a:ext uri="{FF2B5EF4-FFF2-40B4-BE49-F238E27FC236}">
                <a16:creationId xmlns:a16="http://schemas.microsoft.com/office/drawing/2014/main" id="{4E918F0F-7646-B8C4-91F4-05BFF18D5AC8}"/>
              </a:ext>
            </a:extLst>
          </p:cNvPr>
          <p:cNvGrpSpPr/>
          <p:nvPr/>
        </p:nvGrpSpPr>
        <p:grpSpPr>
          <a:xfrm>
            <a:off x="460851" y="2285750"/>
            <a:ext cx="4584527" cy="2987925"/>
            <a:chOff x="112732" y="3521586"/>
            <a:chExt cx="4584527" cy="2987925"/>
          </a:xfrm>
        </p:grpSpPr>
        <p:pic>
          <p:nvPicPr>
            <p:cNvPr id="14" name="صورة 13">
              <a:extLst>
                <a:ext uri="{FF2B5EF4-FFF2-40B4-BE49-F238E27FC236}">
                  <a16:creationId xmlns:a16="http://schemas.microsoft.com/office/drawing/2014/main" id="{D5375605-3979-1268-B129-A9CB2DBFE2C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8513" r="53867" b="4113"/>
            <a:stretch/>
          </p:blipFill>
          <p:spPr>
            <a:xfrm>
              <a:off x="112732" y="3678629"/>
              <a:ext cx="4584527" cy="2830882"/>
            </a:xfrm>
            <a:prstGeom prst="rect">
              <a:avLst/>
            </a:prstGeom>
          </p:spPr>
        </p:pic>
        <p:sp>
          <p:nvSpPr>
            <p:cNvPr id="15" name="مستطيل: زوايا قطرية مستديرة 14">
              <a:extLst>
                <a:ext uri="{FF2B5EF4-FFF2-40B4-BE49-F238E27FC236}">
                  <a16:creationId xmlns:a16="http://schemas.microsoft.com/office/drawing/2014/main" id="{42C59AAA-26F6-0E7E-D012-C9A96F80FDEE}"/>
                </a:ext>
              </a:extLst>
            </p:cNvPr>
            <p:cNvSpPr/>
            <p:nvPr/>
          </p:nvSpPr>
          <p:spPr>
            <a:xfrm>
              <a:off x="3281817" y="3521586"/>
              <a:ext cx="1415442" cy="558344"/>
            </a:xfrm>
            <a:prstGeom prst="round2Diag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65491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247</Words>
  <Application>Microsoft Office PowerPoint</Application>
  <PresentationFormat>شاشة عريضة</PresentationFormat>
  <Paragraphs>39</Paragraphs>
  <Slides>16</Slides>
  <Notes>8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16</vt:i4>
      </vt:variant>
    </vt:vector>
  </HeadingPairs>
  <TitlesOfParts>
    <vt:vector size="24" baseType="lpstr">
      <vt:lpstr>Alata</vt:lpstr>
      <vt:lpstr>Arial</vt:lpstr>
      <vt:lpstr>Asmaa Font</vt:lpstr>
      <vt:lpstr>Calibri</vt:lpstr>
      <vt:lpstr>Calibri Light</vt:lpstr>
      <vt:lpstr>Cambria Math</vt:lpstr>
      <vt:lpstr>FF Hekaya Light</vt:lpstr>
      <vt:lpstr>نسق Office</vt:lpstr>
      <vt:lpstr>1-5 النسبة المئويةعدم اليقين </vt:lpstr>
      <vt:lpstr>عرض تقديمي في PowerPoint</vt:lpstr>
      <vt:lpstr>درسنا في الحصة السابقة طريقة ايجاد قيمة عدم اليقين </vt:lpstr>
      <vt:lpstr>نستطيع تقدير قيمة عدم اليقين في حالة عدم وجود القيمة الحقيقية </vt:lpstr>
      <vt:lpstr>كيف تحسب النسبة المئوية لعدم اليقين ؟</vt:lpstr>
      <vt:lpstr>كيف تحسب النسبة المئوية لعدم اليقين ؟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تمارين </vt:lpstr>
      <vt:lpstr>تمارين </vt:lpstr>
      <vt:lpstr>تمارين </vt:lpstr>
      <vt:lpstr>تمارين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Office 365</dc:creator>
  <cp:lastModifiedBy>Office 365</cp:lastModifiedBy>
  <cp:revision>4</cp:revision>
  <dcterms:created xsi:type="dcterms:W3CDTF">2022-09-16T16:09:24Z</dcterms:created>
  <dcterms:modified xsi:type="dcterms:W3CDTF">2022-09-17T04:05:10Z</dcterms:modified>
</cp:coreProperties>
</file>