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6" r:id="rId2"/>
    <p:sldId id="288" r:id="rId3"/>
    <p:sldId id="289" r:id="rId4"/>
    <p:sldId id="290" r:id="rId5"/>
    <p:sldId id="291" r:id="rId6"/>
    <p:sldId id="292" r:id="rId7"/>
    <p:sldId id="293" r:id="rId8"/>
    <p:sldId id="261" r:id="rId9"/>
    <p:sldId id="294" r:id="rId10"/>
    <p:sldId id="295" r:id="rId11"/>
    <p:sldId id="274" r:id="rId12"/>
    <p:sldId id="29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85" autoAdjust="0"/>
    <p:restoredTop sz="94660"/>
  </p:normalViewPr>
  <p:slideViewPr>
    <p:cSldViewPr>
      <p:cViewPr>
        <p:scale>
          <a:sx n="60" d="100"/>
          <a:sy n="60" d="100"/>
        </p:scale>
        <p:origin x="-73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48A10-CF49-4456-8FA8-89A9D4F09A19}" type="datetimeFigureOut">
              <a:rPr lang="en-US" smtClean="0"/>
              <a:pPr/>
              <a:t>4/9/2011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24D846-A427-4954-8E44-7F25B526A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spect="1" noChangeArrowheads="1"/>
          </p:cNvSpPr>
          <p:nvPr/>
        </p:nvSpPr>
        <p:spPr bwMode="auto">
          <a:xfrm rot="10800000">
            <a:off x="0" y="1588"/>
            <a:ext cx="411163" cy="6856412"/>
          </a:xfrm>
          <a:prstGeom prst="rect">
            <a:avLst/>
          </a:prstGeom>
          <a:gradFill rotWithShape="0">
            <a:gsLst>
              <a:gs pos="0">
                <a:srgbClr val="000082"/>
              </a:gs>
              <a:gs pos="15000">
                <a:srgbClr val="66008F"/>
              </a:gs>
              <a:gs pos="32499">
                <a:srgbClr val="BA0066"/>
              </a:gs>
              <a:gs pos="45000">
                <a:srgbClr val="FF0000"/>
              </a:gs>
              <a:gs pos="50000">
                <a:srgbClr val="FF8200"/>
              </a:gs>
              <a:gs pos="55001">
                <a:srgbClr val="FF0000"/>
              </a:gs>
              <a:gs pos="67501">
                <a:srgbClr val="BA0066"/>
              </a:gs>
              <a:gs pos="85000">
                <a:srgbClr val="66008F"/>
              </a:gs>
              <a:gs pos="100000">
                <a:srgbClr val="00008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7375" y="214313"/>
            <a:ext cx="8269288" cy="758825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62050"/>
            <a:ext cx="823277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17" name="Text Box 25"/>
          <p:cNvSpPr txBox="1">
            <a:spLocks noChangeArrowheads="1"/>
          </p:cNvSpPr>
          <p:nvPr userDrawn="1"/>
        </p:nvSpPr>
        <p:spPr bwMode="auto">
          <a:xfrm>
            <a:off x="8069263" y="6619875"/>
            <a:ext cx="949325" cy="261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742950" indent="-285750">
              <a:buFont typeface="Wingdings" pitchFamily="2" charset="2"/>
              <a:buNone/>
            </a:pPr>
            <a:fld id="{3B19ACF3-E78A-46A1-9EE0-2DB70874B7E0}" type="slidenum">
              <a:rPr lang="fr-FR" sz="1400">
                <a:solidFill>
                  <a:srgbClr val="FF0000"/>
                </a:solidFill>
              </a:rPr>
              <a:pPr marL="742950" indent="-285750">
                <a:buFont typeface="Wingdings" pitchFamily="2" charset="2"/>
                <a:buNone/>
              </a:pPr>
              <a:t>‹#›</a:t>
            </a:fld>
            <a:endParaRPr lang="fr-FR" sz="1400">
              <a:solidFill>
                <a:srgbClr val="FF00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</p:sldLayoutIdLst>
  <p:transition>
    <p:random/>
  </p:transition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Ø"/>
        <a:defRPr sz="3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u"/>
        <a:defRPr sz="28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sz="2400">
          <a:solidFill>
            <a:srgbClr val="0000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l"/>
        <a:defRPr sz="2000">
          <a:solidFill>
            <a:srgbClr val="0000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w"/>
        <a:defRPr sz="2000">
          <a:solidFill>
            <a:srgbClr val="0000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w"/>
        <a:defRPr sz="2000">
          <a:solidFill>
            <a:srgbClr val="0000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w"/>
        <a:defRPr sz="2000">
          <a:solidFill>
            <a:srgbClr val="0000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w"/>
        <a:defRPr sz="2000">
          <a:solidFill>
            <a:srgbClr val="0000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w"/>
        <a:defRPr sz="2000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2- القوالب المحبة للماء </a:t>
            </a:r>
            <a:r>
              <a:rPr lang="en-US" sz="2800" b="1" dirty="0" smtClean="0">
                <a:solidFill>
                  <a:schemeClr val="bg2"/>
                </a:solidFill>
              </a:rPr>
              <a:t>Hydrophilic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المبدأ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ينتج عن مزج مادة واحدة أو عدة مواد فعالة مع سواغ قادر على تشكيل قالب بشكل جيل </a:t>
            </a:r>
            <a:r>
              <a:rPr lang="en-US" sz="2800" dirty="0" smtClean="0">
                <a:solidFill>
                  <a:schemeClr val="bg2"/>
                </a:solidFill>
              </a:rPr>
              <a:t>Gelling agent</a:t>
            </a:r>
            <a:r>
              <a:rPr lang="ar-SY" sz="2800" dirty="0" smtClean="0">
                <a:solidFill>
                  <a:schemeClr val="bg2"/>
                </a:solidFill>
              </a:rPr>
              <a:t>  ولزوجة هذا القالب هو الذي يتحكم بتحرر المادة الدوائية.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تحرر المادة الدوائية تحدث على عدة مراحل حيث انه و بتماس المضغوطة مع الماء أو السوائل الهضمية تنحل جزء من المادة الدوائية و تتحرر و من ثم هذ السوائل تسمح بهدرجة السواغ لينتبج ويشكل جيل.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ثم تدخل السوائل الى داخل الشبكة لتحل المادة الدوائية شيئا فشيئا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707886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1643050"/>
            <a:ext cx="74295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تقنية الثانية: مضغوطة مكونة من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طبقة انتباجية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طبقة مادة فعالة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غلاف نصف نفوذ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ثقب ليزري</a:t>
            </a:r>
          </a:p>
          <a:p>
            <a:pPr algn="r" rtl="1"/>
            <a:endParaRPr lang="en-US" sz="2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oro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451" y="1928802"/>
            <a:ext cx="7370763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707886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707886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000240"/>
            <a:ext cx="67866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ميزات المضغوطات التناضحية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 </a:t>
            </a:r>
            <a:r>
              <a:rPr lang="ar-SY" sz="2800" dirty="0" smtClean="0">
                <a:solidFill>
                  <a:schemeClr val="bg2"/>
                </a:solidFill>
              </a:rPr>
              <a:t>تحرر المادة الدوائية تتعلق بسرعة انحلالها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لا تتأثر بالتغيرات الفيزولوجية لجهاز الهضم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التحرر عادة يكون من النمط صفر</a:t>
            </a:r>
            <a:endParaRPr lang="en-US" sz="2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2- القوالب المحبة للماء </a:t>
            </a:r>
            <a:r>
              <a:rPr lang="en-US" sz="2800" b="1" dirty="0" smtClean="0">
                <a:solidFill>
                  <a:schemeClr val="bg2"/>
                </a:solidFill>
              </a:rPr>
              <a:t>Hydrophilic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خواصها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تنتبج بتماسها مع الماء لتشكيل قالب كالاسفنج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لزوجة القالب تختلف بطبيعة السواغ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تحرر المادة الدوائية من النمط صفر</a:t>
            </a:r>
          </a:p>
          <a:p>
            <a:pPr marL="514350" indent="-514350" algn="r" rtl="1">
              <a:buFont typeface="+mj-lt"/>
              <a:buAutoNum type="arabicPeriod"/>
            </a:pPr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/>
            <a:r>
              <a:rPr lang="ar-SY" sz="2800" b="1" dirty="0" smtClean="0">
                <a:solidFill>
                  <a:schemeClr val="bg2"/>
                </a:solidFill>
              </a:rPr>
              <a:t>السواغات المستعملة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هيدروكسي بروبيل متيل سيللوز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كاربوكسي متيل سيللوز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مشتقات حمض الأكريليك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2- القوالب المحبة للماء </a:t>
            </a:r>
            <a:r>
              <a:rPr lang="en-US" sz="2800" b="1" dirty="0" smtClean="0">
                <a:solidFill>
                  <a:schemeClr val="bg2"/>
                </a:solidFill>
              </a:rPr>
              <a:t>Hydrophilic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85786" y="2255843"/>
            <a:ext cx="7380757" cy="1887537"/>
            <a:chOff x="288" y="1258"/>
            <a:chExt cx="4848" cy="1189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1869" y="1651"/>
              <a:ext cx="1591" cy="79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2096" y="1822"/>
              <a:ext cx="1136" cy="45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8" name="Freeform 7" descr="Tirets verticaux"/>
            <p:cNvSpPr>
              <a:spLocks/>
            </p:cNvSpPr>
            <p:nvPr/>
          </p:nvSpPr>
          <p:spPr bwMode="auto">
            <a:xfrm>
              <a:off x="2112" y="1849"/>
              <a:ext cx="439" cy="399"/>
            </a:xfrm>
            <a:custGeom>
              <a:avLst/>
              <a:gdLst/>
              <a:ahLst/>
              <a:cxnLst>
                <a:cxn ang="0">
                  <a:pos x="158" y="12"/>
                </a:cxn>
                <a:cxn ang="0">
                  <a:pos x="122" y="24"/>
                </a:cxn>
                <a:cxn ang="0">
                  <a:pos x="50" y="96"/>
                </a:cxn>
                <a:cxn ang="0">
                  <a:pos x="74" y="468"/>
                </a:cxn>
                <a:cxn ang="0">
                  <a:pos x="14" y="684"/>
                </a:cxn>
                <a:cxn ang="0">
                  <a:pos x="62" y="924"/>
                </a:cxn>
                <a:cxn ang="0">
                  <a:pos x="170" y="972"/>
                </a:cxn>
                <a:cxn ang="0">
                  <a:pos x="206" y="984"/>
                </a:cxn>
                <a:cxn ang="0">
                  <a:pos x="614" y="972"/>
                </a:cxn>
                <a:cxn ang="0">
                  <a:pos x="698" y="996"/>
                </a:cxn>
                <a:cxn ang="0">
                  <a:pos x="854" y="936"/>
                </a:cxn>
                <a:cxn ang="0">
                  <a:pos x="998" y="924"/>
                </a:cxn>
                <a:cxn ang="0">
                  <a:pos x="1082" y="780"/>
                </a:cxn>
                <a:cxn ang="0">
                  <a:pos x="1070" y="372"/>
                </a:cxn>
                <a:cxn ang="0">
                  <a:pos x="986" y="132"/>
                </a:cxn>
                <a:cxn ang="0">
                  <a:pos x="854" y="72"/>
                </a:cxn>
                <a:cxn ang="0">
                  <a:pos x="794" y="12"/>
                </a:cxn>
                <a:cxn ang="0">
                  <a:pos x="722" y="36"/>
                </a:cxn>
                <a:cxn ang="0">
                  <a:pos x="686" y="48"/>
                </a:cxn>
                <a:cxn ang="0">
                  <a:pos x="446" y="0"/>
                </a:cxn>
                <a:cxn ang="0">
                  <a:pos x="266" y="12"/>
                </a:cxn>
                <a:cxn ang="0">
                  <a:pos x="230" y="24"/>
                </a:cxn>
                <a:cxn ang="0">
                  <a:pos x="158" y="12"/>
                </a:cxn>
              </a:cxnLst>
              <a:rect l="0" t="0" r="r" b="b"/>
              <a:pathLst>
                <a:path w="1097" h="997">
                  <a:moveTo>
                    <a:pt x="158" y="12"/>
                  </a:moveTo>
                  <a:cubicBezTo>
                    <a:pt x="146" y="16"/>
                    <a:pt x="132" y="16"/>
                    <a:pt x="122" y="24"/>
                  </a:cubicBezTo>
                  <a:cubicBezTo>
                    <a:pt x="95" y="45"/>
                    <a:pt x="50" y="96"/>
                    <a:pt x="50" y="96"/>
                  </a:cubicBezTo>
                  <a:cubicBezTo>
                    <a:pt x="19" y="220"/>
                    <a:pt x="0" y="356"/>
                    <a:pt x="74" y="468"/>
                  </a:cubicBezTo>
                  <a:cubicBezTo>
                    <a:pt x="50" y="539"/>
                    <a:pt x="38" y="613"/>
                    <a:pt x="14" y="684"/>
                  </a:cubicBezTo>
                  <a:cubicBezTo>
                    <a:pt x="18" y="744"/>
                    <a:pt x="5" y="867"/>
                    <a:pt x="62" y="924"/>
                  </a:cubicBezTo>
                  <a:cubicBezTo>
                    <a:pt x="91" y="953"/>
                    <a:pt x="134" y="960"/>
                    <a:pt x="170" y="972"/>
                  </a:cubicBezTo>
                  <a:cubicBezTo>
                    <a:pt x="182" y="976"/>
                    <a:pt x="206" y="984"/>
                    <a:pt x="206" y="984"/>
                  </a:cubicBezTo>
                  <a:cubicBezTo>
                    <a:pt x="373" y="972"/>
                    <a:pt x="443" y="961"/>
                    <a:pt x="614" y="972"/>
                  </a:cubicBezTo>
                  <a:cubicBezTo>
                    <a:pt x="628" y="977"/>
                    <a:pt x="686" y="997"/>
                    <a:pt x="698" y="996"/>
                  </a:cubicBezTo>
                  <a:cubicBezTo>
                    <a:pt x="757" y="990"/>
                    <a:pt x="798" y="944"/>
                    <a:pt x="854" y="936"/>
                  </a:cubicBezTo>
                  <a:cubicBezTo>
                    <a:pt x="902" y="930"/>
                    <a:pt x="950" y="928"/>
                    <a:pt x="998" y="924"/>
                  </a:cubicBezTo>
                  <a:cubicBezTo>
                    <a:pt x="1038" y="884"/>
                    <a:pt x="1064" y="834"/>
                    <a:pt x="1082" y="780"/>
                  </a:cubicBezTo>
                  <a:cubicBezTo>
                    <a:pt x="1068" y="642"/>
                    <a:pt x="1079" y="513"/>
                    <a:pt x="1070" y="372"/>
                  </a:cubicBezTo>
                  <a:cubicBezTo>
                    <a:pt x="1063" y="264"/>
                    <a:pt x="1097" y="160"/>
                    <a:pt x="986" y="132"/>
                  </a:cubicBezTo>
                  <a:cubicBezTo>
                    <a:pt x="942" y="103"/>
                    <a:pt x="898" y="101"/>
                    <a:pt x="854" y="72"/>
                  </a:cubicBezTo>
                  <a:cubicBezTo>
                    <a:pt x="843" y="56"/>
                    <a:pt x="821" y="12"/>
                    <a:pt x="794" y="12"/>
                  </a:cubicBezTo>
                  <a:cubicBezTo>
                    <a:pt x="769" y="12"/>
                    <a:pt x="746" y="28"/>
                    <a:pt x="722" y="36"/>
                  </a:cubicBezTo>
                  <a:cubicBezTo>
                    <a:pt x="710" y="40"/>
                    <a:pt x="686" y="48"/>
                    <a:pt x="686" y="48"/>
                  </a:cubicBezTo>
                  <a:cubicBezTo>
                    <a:pt x="603" y="39"/>
                    <a:pt x="525" y="26"/>
                    <a:pt x="446" y="0"/>
                  </a:cubicBezTo>
                  <a:cubicBezTo>
                    <a:pt x="386" y="4"/>
                    <a:pt x="326" y="5"/>
                    <a:pt x="266" y="12"/>
                  </a:cubicBezTo>
                  <a:cubicBezTo>
                    <a:pt x="253" y="13"/>
                    <a:pt x="243" y="24"/>
                    <a:pt x="230" y="24"/>
                  </a:cubicBezTo>
                  <a:cubicBezTo>
                    <a:pt x="204" y="24"/>
                    <a:pt x="184" y="12"/>
                    <a:pt x="158" y="12"/>
                  </a:cubicBezTo>
                  <a:close/>
                </a:path>
              </a:pathLst>
            </a:custGeom>
            <a:pattFill prst="dashVert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9" name="Freeform 8" descr="10%"/>
            <p:cNvSpPr>
              <a:spLocks/>
            </p:cNvSpPr>
            <p:nvPr/>
          </p:nvSpPr>
          <p:spPr bwMode="auto">
            <a:xfrm>
              <a:off x="1884" y="1657"/>
              <a:ext cx="628" cy="770"/>
            </a:xfrm>
            <a:custGeom>
              <a:avLst/>
              <a:gdLst/>
              <a:ahLst/>
              <a:cxnLst>
                <a:cxn ang="0">
                  <a:pos x="1492" y="15"/>
                </a:cxn>
                <a:cxn ang="0">
                  <a:pos x="1456" y="351"/>
                </a:cxn>
                <a:cxn ang="0">
                  <a:pos x="820" y="339"/>
                </a:cxn>
                <a:cxn ang="0">
                  <a:pos x="760" y="351"/>
                </a:cxn>
                <a:cxn ang="0">
                  <a:pos x="652" y="363"/>
                </a:cxn>
                <a:cxn ang="0">
                  <a:pos x="556" y="387"/>
                </a:cxn>
                <a:cxn ang="0">
                  <a:pos x="520" y="423"/>
                </a:cxn>
                <a:cxn ang="0">
                  <a:pos x="496" y="495"/>
                </a:cxn>
                <a:cxn ang="0">
                  <a:pos x="472" y="531"/>
                </a:cxn>
                <a:cxn ang="0">
                  <a:pos x="436" y="1155"/>
                </a:cxn>
                <a:cxn ang="0">
                  <a:pos x="520" y="1491"/>
                </a:cxn>
                <a:cxn ang="0">
                  <a:pos x="628" y="1575"/>
                </a:cxn>
                <a:cxn ang="0">
                  <a:pos x="712" y="1587"/>
                </a:cxn>
                <a:cxn ang="0">
                  <a:pos x="1060" y="1587"/>
                </a:cxn>
                <a:cxn ang="0">
                  <a:pos x="1372" y="1635"/>
                </a:cxn>
                <a:cxn ang="0">
                  <a:pos x="1360" y="1839"/>
                </a:cxn>
                <a:cxn ang="0">
                  <a:pos x="1300" y="1899"/>
                </a:cxn>
                <a:cxn ang="0">
                  <a:pos x="1096" y="1911"/>
                </a:cxn>
                <a:cxn ang="0">
                  <a:pos x="856" y="1899"/>
                </a:cxn>
                <a:cxn ang="0">
                  <a:pos x="316" y="1911"/>
                </a:cxn>
                <a:cxn ang="0">
                  <a:pos x="208" y="1863"/>
                </a:cxn>
                <a:cxn ang="0">
                  <a:pos x="172" y="1851"/>
                </a:cxn>
                <a:cxn ang="0">
                  <a:pos x="112" y="1779"/>
                </a:cxn>
                <a:cxn ang="0">
                  <a:pos x="76" y="1659"/>
                </a:cxn>
                <a:cxn ang="0">
                  <a:pos x="40" y="1587"/>
                </a:cxn>
                <a:cxn ang="0">
                  <a:pos x="4" y="1311"/>
                </a:cxn>
                <a:cxn ang="0">
                  <a:pos x="40" y="807"/>
                </a:cxn>
                <a:cxn ang="0">
                  <a:pos x="28" y="699"/>
                </a:cxn>
                <a:cxn ang="0">
                  <a:pos x="112" y="195"/>
                </a:cxn>
                <a:cxn ang="0">
                  <a:pos x="148" y="123"/>
                </a:cxn>
                <a:cxn ang="0">
                  <a:pos x="268" y="99"/>
                </a:cxn>
                <a:cxn ang="0">
                  <a:pos x="340" y="63"/>
                </a:cxn>
                <a:cxn ang="0">
                  <a:pos x="1192" y="27"/>
                </a:cxn>
                <a:cxn ang="0">
                  <a:pos x="1360" y="15"/>
                </a:cxn>
                <a:cxn ang="0">
                  <a:pos x="1444" y="3"/>
                </a:cxn>
                <a:cxn ang="0">
                  <a:pos x="1492" y="15"/>
                </a:cxn>
              </a:cxnLst>
              <a:rect l="0" t="0" r="r" b="b"/>
              <a:pathLst>
                <a:path w="1569" h="1924">
                  <a:moveTo>
                    <a:pt x="1492" y="15"/>
                  </a:moveTo>
                  <a:cubicBezTo>
                    <a:pt x="1542" y="90"/>
                    <a:pt x="1569" y="313"/>
                    <a:pt x="1456" y="351"/>
                  </a:cubicBezTo>
                  <a:cubicBezTo>
                    <a:pt x="1239" y="338"/>
                    <a:pt x="1038" y="329"/>
                    <a:pt x="820" y="339"/>
                  </a:cubicBezTo>
                  <a:cubicBezTo>
                    <a:pt x="800" y="343"/>
                    <a:pt x="780" y="348"/>
                    <a:pt x="760" y="351"/>
                  </a:cubicBezTo>
                  <a:cubicBezTo>
                    <a:pt x="724" y="356"/>
                    <a:pt x="688" y="357"/>
                    <a:pt x="652" y="363"/>
                  </a:cubicBezTo>
                  <a:cubicBezTo>
                    <a:pt x="620" y="369"/>
                    <a:pt x="556" y="387"/>
                    <a:pt x="556" y="387"/>
                  </a:cubicBezTo>
                  <a:cubicBezTo>
                    <a:pt x="544" y="399"/>
                    <a:pt x="528" y="408"/>
                    <a:pt x="520" y="423"/>
                  </a:cubicBezTo>
                  <a:cubicBezTo>
                    <a:pt x="508" y="445"/>
                    <a:pt x="510" y="474"/>
                    <a:pt x="496" y="495"/>
                  </a:cubicBezTo>
                  <a:cubicBezTo>
                    <a:pt x="488" y="507"/>
                    <a:pt x="480" y="519"/>
                    <a:pt x="472" y="531"/>
                  </a:cubicBezTo>
                  <a:cubicBezTo>
                    <a:pt x="415" y="816"/>
                    <a:pt x="449" y="610"/>
                    <a:pt x="436" y="1155"/>
                  </a:cubicBezTo>
                  <a:cubicBezTo>
                    <a:pt x="447" y="1258"/>
                    <a:pt x="449" y="1405"/>
                    <a:pt x="520" y="1491"/>
                  </a:cubicBezTo>
                  <a:cubicBezTo>
                    <a:pt x="555" y="1533"/>
                    <a:pt x="578" y="1542"/>
                    <a:pt x="628" y="1575"/>
                  </a:cubicBezTo>
                  <a:cubicBezTo>
                    <a:pt x="652" y="1591"/>
                    <a:pt x="684" y="1583"/>
                    <a:pt x="712" y="1587"/>
                  </a:cubicBezTo>
                  <a:cubicBezTo>
                    <a:pt x="869" y="1577"/>
                    <a:pt x="911" y="1566"/>
                    <a:pt x="1060" y="1587"/>
                  </a:cubicBezTo>
                  <a:cubicBezTo>
                    <a:pt x="1212" y="1609"/>
                    <a:pt x="1197" y="1622"/>
                    <a:pt x="1372" y="1635"/>
                  </a:cubicBezTo>
                  <a:cubicBezTo>
                    <a:pt x="1476" y="1670"/>
                    <a:pt x="1400" y="1779"/>
                    <a:pt x="1360" y="1839"/>
                  </a:cubicBezTo>
                  <a:cubicBezTo>
                    <a:pt x="1346" y="1859"/>
                    <a:pt x="1330" y="1895"/>
                    <a:pt x="1300" y="1899"/>
                  </a:cubicBezTo>
                  <a:cubicBezTo>
                    <a:pt x="1233" y="1909"/>
                    <a:pt x="1164" y="1907"/>
                    <a:pt x="1096" y="1911"/>
                  </a:cubicBezTo>
                  <a:cubicBezTo>
                    <a:pt x="1006" y="1924"/>
                    <a:pt x="947" y="1910"/>
                    <a:pt x="856" y="1899"/>
                  </a:cubicBezTo>
                  <a:cubicBezTo>
                    <a:pt x="660" y="1910"/>
                    <a:pt x="514" y="1921"/>
                    <a:pt x="316" y="1911"/>
                  </a:cubicBezTo>
                  <a:cubicBezTo>
                    <a:pt x="259" y="1873"/>
                    <a:pt x="294" y="1892"/>
                    <a:pt x="208" y="1863"/>
                  </a:cubicBezTo>
                  <a:cubicBezTo>
                    <a:pt x="196" y="1859"/>
                    <a:pt x="172" y="1851"/>
                    <a:pt x="172" y="1851"/>
                  </a:cubicBezTo>
                  <a:cubicBezTo>
                    <a:pt x="155" y="1825"/>
                    <a:pt x="127" y="1806"/>
                    <a:pt x="112" y="1779"/>
                  </a:cubicBezTo>
                  <a:cubicBezTo>
                    <a:pt x="91" y="1743"/>
                    <a:pt x="89" y="1699"/>
                    <a:pt x="76" y="1659"/>
                  </a:cubicBezTo>
                  <a:cubicBezTo>
                    <a:pt x="75" y="1657"/>
                    <a:pt x="42" y="1593"/>
                    <a:pt x="40" y="1587"/>
                  </a:cubicBezTo>
                  <a:cubicBezTo>
                    <a:pt x="32" y="1485"/>
                    <a:pt x="20" y="1408"/>
                    <a:pt x="4" y="1311"/>
                  </a:cubicBezTo>
                  <a:cubicBezTo>
                    <a:pt x="14" y="972"/>
                    <a:pt x="0" y="1007"/>
                    <a:pt x="40" y="807"/>
                  </a:cubicBezTo>
                  <a:cubicBezTo>
                    <a:pt x="36" y="771"/>
                    <a:pt x="28" y="735"/>
                    <a:pt x="28" y="699"/>
                  </a:cubicBezTo>
                  <a:cubicBezTo>
                    <a:pt x="28" y="529"/>
                    <a:pt x="36" y="348"/>
                    <a:pt x="112" y="195"/>
                  </a:cubicBezTo>
                  <a:cubicBezTo>
                    <a:pt x="126" y="166"/>
                    <a:pt x="119" y="146"/>
                    <a:pt x="148" y="123"/>
                  </a:cubicBezTo>
                  <a:cubicBezTo>
                    <a:pt x="180" y="98"/>
                    <a:pt x="228" y="105"/>
                    <a:pt x="268" y="99"/>
                  </a:cubicBezTo>
                  <a:cubicBezTo>
                    <a:pt x="293" y="91"/>
                    <a:pt x="313" y="67"/>
                    <a:pt x="340" y="63"/>
                  </a:cubicBezTo>
                  <a:cubicBezTo>
                    <a:pt x="573" y="30"/>
                    <a:pt x="1000" y="31"/>
                    <a:pt x="1192" y="27"/>
                  </a:cubicBezTo>
                  <a:cubicBezTo>
                    <a:pt x="1248" y="23"/>
                    <a:pt x="1304" y="20"/>
                    <a:pt x="1360" y="15"/>
                  </a:cubicBezTo>
                  <a:cubicBezTo>
                    <a:pt x="1388" y="12"/>
                    <a:pt x="1416" y="0"/>
                    <a:pt x="1444" y="3"/>
                  </a:cubicBezTo>
                  <a:cubicBezTo>
                    <a:pt x="1506" y="9"/>
                    <a:pt x="1462" y="45"/>
                    <a:pt x="1492" y="15"/>
                  </a:cubicBezTo>
                  <a:close/>
                </a:path>
              </a:pathLst>
            </a:custGeom>
            <a:pattFill prst="pct10">
              <a:fgClr>
                <a:srgbClr val="000000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563" y="1258"/>
              <a:ext cx="1573" cy="4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ar-SY" sz="1400" dirty="0" smtClean="0">
                  <a:solidFill>
                    <a:schemeClr val="bg2"/>
                  </a:solidFill>
                </a:rPr>
                <a:t>طبقة جيلاتينية مهدرجة بعد تماسها مع السوائل الهضمية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3116" y="1661"/>
              <a:ext cx="3" cy="1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3164" y="1524"/>
              <a:ext cx="466" cy="1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563" y="1985"/>
              <a:ext cx="1045" cy="2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ar-SY" sz="1400" dirty="0" smtClean="0">
                  <a:solidFill>
                    <a:schemeClr val="bg2"/>
                  </a:solidFill>
                </a:rPr>
                <a:t>سوائل هضمية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H="1">
              <a:off x="3368" y="2035"/>
              <a:ext cx="2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>
              <a:off x="3368" y="2089"/>
              <a:ext cx="2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>
              <a:off x="3368" y="2140"/>
              <a:ext cx="2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1642" y="1703"/>
              <a:ext cx="341" cy="11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 flipV="1">
              <a:off x="1699" y="2035"/>
              <a:ext cx="284" cy="17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1756" y="1985"/>
              <a:ext cx="17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endParaRPr lang="en-US" sz="1400">
                <a:solidFill>
                  <a:schemeClr val="bg2"/>
                </a:solidFill>
              </a:endParaRP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288" y="1344"/>
              <a:ext cx="1363" cy="8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ar-SY" sz="1400" dirty="0" smtClean="0">
                  <a:solidFill>
                    <a:schemeClr val="bg2"/>
                  </a:solidFill>
                </a:rPr>
                <a:t>انتشار المادة الفعالة المنحلة عبر </a:t>
              </a:r>
            </a:p>
            <a:p>
              <a:pPr algn="ctr" eaLnBrk="0" hangingPunct="0"/>
              <a:r>
                <a:rPr lang="ar-SY" sz="1400" dirty="0" smtClean="0">
                  <a:solidFill>
                    <a:schemeClr val="bg2"/>
                  </a:solidFill>
                </a:rPr>
                <a:t>الطبقة الجيلاتينية</a:t>
              </a:r>
              <a:endParaRPr lang="fr-FR" sz="1400" dirty="0">
                <a:solidFill>
                  <a:schemeClr val="bg2"/>
                </a:solidFill>
              </a:endParaRPr>
            </a:p>
          </p:txBody>
        </p:sp>
      </p:grpSp>
      <p:pic>
        <p:nvPicPr>
          <p:cNvPr id="24" name="Picture 6" descr="cour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6484" y="4308498"/>
            <a:ext cx="5538788" cy="23352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2- القوالب المحبة للماء  </a:t>
            </a:r>
            <a:r>
              <a:rPr lang="en-US" sz="2800" b="1" dirty="0" smtClean="0">
                <a:solidFill>
                  <a:schemeClr val="bg2"/>
                </a:solidFill>
              </a:rPr>
              <a:t>Hydrophilic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r" rtl="1"/>
            <a:endParaRPr lang="ar-SY" sz="2800" b="1" dirty="0" smtClean="0">
              <a:solidFill>
                <a:schemeClr val="bg2"/>
              </a:solidFill>
            </a:endParaRPr>
          </a:p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مساؤها</a:t>
            </a:r>
          </a:p>
          <a:p>
            <a:pPr algn="r" rtl="1">
              <a:buFont typeface="Wingdings" pitchFamily="2" charset="2"/>
              <a:buChar char="ü"/>
            </a:pPr>
            <a:r>
              <a:rPr lang="ar-SY" sz="2800" dirty="0" smtClean="0">
                <a:solidFill>
                  <a:schemeClr val="bg2"/>
                </a:solidFill>
              </a:rPr>
              <a:t>لا تناسب المواد التي يعتمد انحلالها على قيمة ال </a:t>
            </a:r>
            <a:r>
              <a:rPr lang="en-US" sz="2800" dirty="0" smtClean="0">
                <a:solidFill>
                  <a:schemeClr val="bg2"/>
                </a:solidFill>
              </a:rPr>
              <a:t>pH</a:t>
            </a:r>
            <a:r>
              <a:rPr lang="ar-SY" sz="2800" dirty="0" smtClean="0">
                <a:solidFill>
                  <a:schemeClr val="bg2"/>
                </a:solidFill>
              </a:rPr>
              <a:t> </a:t>
            </a:r>
            <a:endParaRPr lang="en-US" sz="2800" dirty="0" smtClean="0">
              <a:solidFill>
                <a:schemeClr val="bg2"/>
              </a:solidFill>
            </a:endParaRPr>
          </a:p>
          <a:p>
            <a:pPr algn="r" rtl="1">
              <a:buFont typeface="Wingdings" pitchFamily="2" charset="2"/>
              <a:buChar char="ü"/>
            </a:pPr>
            <a:r>
              <a:rPr lang="ar-SY" sz="2800" dirty="0" smtClean="0">
                <a:solidFill>
                  <a:schemeClr val="bg2"/>
                </a:solidFill>
              </a:rPr>
              <a:t>خواص </a:t>
            </a:r>
            <a:r>
              <a:rPr lang="ar-SY" sz="2800" dirty="0" smtClean="0">
                <a:solidFill>
                  <a:schemeClr val="bg2"/>
                </a:solidFill>
              </a:rPr>
              <a:t>التحر</a:t>
            </a:r>
            <a:r>
              <a:rPr lang="ar-SY" sz="2800" dirty="0" smtClean="0">
                <a:solidFill>
                  <a:schemeClr val="bg2"/>
                </a:solidFill>
              </a:rPr>
              <a:t>ر</a:t>
            </a:r>
            <a:r>
              <a:rPr lang="ar-SY" sz="2800" dirty="0" smtClean="0">
                <a:solidFill>
                  <a:schemeClr val="bg2"/>
                </a:solidFill>
              </a:rPr>
              <a:t> </a:t>
            </a:r>
            <a:r>
              <a:rPr lang="ar-SY" sz="2800" dirty="0" smtClean="0">
                <a:solidFill>
                  <a:schemeClr val="bg2"/>
                </a:solidFill>
              </a:rPr>
              <a:t>تختلف باختلاف خواص السواغ المستخدم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algn="r" rtl="1"/>
            <a:endParaRPr lang="ar-SY" sz="2800" b="1" dirty="0" smtClean="0">
              <a:solidFill>
                <a:schemeClr val="bg2"/>
              </a:solidFill>
            </a:endParaRP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3- القوالب المحبة للدسم  </a:t>
            </a:r>
            <a:r>
              <a:rPr lang="en-US" sz="2800" b="1" dirty="0" smtClean="0">
                <a:solidFill>
                  <a:schemeClr val="bg2"/>
                </a:solidFill>
              </a:rPr>
              <a:t>Lipophilic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المبدأ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تحرر المادة الدوائية </a:t>
            </a:r>
            <a:r>
              <a:rPr lang="ar-SY" sz="2800" dirty="0" smtClean="0">
                <a:solidFill>
                  <a:schemeClr val="bg2"/>
                </a:solidFill>
              </a:rPr>
              <a:t>يحدث </a:t>
            </a:r>
            <a:r>
              <a:rPr lang="ar-SY" sz="2800" dirty="0" smtClean="0">
                <a:solidFill>
                  <a:schemeClr val="bg2"/>
                </a:solidFill>
              </a:rPr>
              <a:t>بأليتين </a:t>
            </a:r>
            <a:r>
              <a:rPr lang="ar-SY" sz="2800" dirty="0" smtClean="0">
                <a:solidFill>
                  <a:schemeClr val="bg2"/>
                </a:solidFill>
              </a:rPr>
              <a:t>: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بواسطة الانتشار عبر انحلال المادة الدوائية و تحررها عبر المسامات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بواسطة تاكل </a:t>
            </a:r>
            <a:r>
              <a:rPr lang="en-US" sz="2800" dirty="0" smtClean="0">
                <a:solidFill>
                  <a:schemeClr val="bg2"/>
                </a:solidFill>
              </a:rPr>
              <a:t>Erosion</a:t>
            </a:r>
            <a:r>
              <a:rPr lang="ar-SY" sz="2800" dirty="0" smtClean="0">
                <a:solidFill>
                  <a:schemeClr val="bg2"/>
                </a:solidFill>
              </a:rPr>
              <a:t> القالب الدسم بتأثير العصارات الهاضمة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584775"/>
          </a:xfrm>
          <a:noFill/>
        </p:spPr>
        <p:txBody>
          <a:bodyPr/>
          <a:lstStyle/>
          <a:p>
            <a:pPr algn="ctr" rtl="1"/>
            <a:r>
              <a:rPr lang="ar-SY" sz="3200" dirty="0" smtClean="0">
                <a:solidFill>
                  <a:schemeClr val="bg2"/>
                </a:solidFill>
              </a:rPr>
              <a:t>3- مضغوطات القالب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  <a:r>
              <a:rPr lang="ar-SY" sz="3200" dirty="0" smtClean="0">
                <a:solidFill>
                  <a:schemeClr val="bg2"/>
                </a:solidFill>
              </a:rPr>
              <a:t> </a:t>
            </a:r>
            <a:r>
              <a:rPr lang="en-US" sz="3200" dirty="0" smtClean="0">
                <a:solidFill>
                  <a:schemeClr val="bg2"/>
                </a:solidFill>
              </a:rPr>
              <a:t>Matrix tablets</a:t>
            </a:r>
            <a:endParaRPr lang="ar-SY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8581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chemeClr val="bg2"/>
                </a:solidFill>
              </a:rPr>
              <a:t>3- القوالب المحبة للدسم  </a:t>
            </a:r>
            <a:r>
              <a:rPr lang="en-US" sz="2800" b="1" dirty="0" smtClean="0">
                <a:solidFill>
                  <a:schemeClr val="bg2"/>
                </a:solidFill>
              </a:rPr>
              <a:t>Lipophilic matrix</a:t>
            </a:r>
            <a:r>
              <a:rPr lang="ar-SY" sz="2800" b="1" dirty="0" smtClean="0">
                <a:solidFill>
                  <a:schemeClr val="bg2"/>
                </a:solidFill>
              </a:rPr>
              <a:t> </a:t>
            </a:r>
          </a:p>
          <a:p>
            <a:pPr algn="ctr" rtl="1"/>
            <a:endParaRPr lang="ar-SY" sz="2800" b="1" dirty="0" smtClean="0">
              <a:solidFill>
                <a:schemeClr val="bg2"/>
              </a:solidFill>
            </a:endParaRPr>
          </a:p>
          <a:p>
            <a:pPr marL="514350" indent="-514350" algn="r" rtl="1"/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/>
            <a:r>
              <a:rPr lang="ar-SY" sz="2800" b="1" dirty="0" smtClean="0">
                <a:solidFill>
                  <a:schemeClr val="bg2"/>
                </a:solidFill>
              </a:rPr>
              <a:t>السواغات </a:t>
            </a:r>
            <a:r>
              <a:rPr lang="ar-SY" sz="2800" b="1" dirty="0" smtClean="0">
                <a:solidFill>
                  <a:schemeClr val="bg2"/>
                </a:solidFill>
              </a:rPr>
              <a:t>المستعملة</a:t>
            </a:r>
          </a:p>
          <a:p>
            <a:pPr marL="514350" indent="-514350" algn="r" rtl="1"/>
            <a:endParaRPr lang="ar-SY" sz="2800" b="1" dirty="0" smtClean="0">
              <a:solidFill>
                <a:schemeClr val="bg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غليسيريدات ثلاثية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حموض دسمة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1569660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r>
              <a:rPr lang="ar-SY" dirty="0" smtClean="0"/>
              <a:t> </a:t>
            </a:r>
            <a:br>
              <a:rPr lang="ar-SY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smotic-controlled </a:t>
            </a:r>
            <a:r>
              <a:rPr lang="en-US" sz="2800" dirty="0" smtClean="0">
                <a:solidFill>
                  <a:srgbClr val="FF0000"/>
                </a:solidFill>
              </a:rPr>
              <a:t>R</a:t>
            </a:r>
            <a:r>
              <a:rPr lang="en-US" sz="2800" dirty="0" smtClean="0"/>
              <a:t>elease 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ral delivery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ystem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357430"/>
            <a:ext cx="75724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المبدأ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تتحرر المادة الدوائية بعملية الانتشار كما في مضغوطات القالب و لكن التحرر يتم من خلال ثقب واحد فقط.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تتكون المضغوطة من عدة حجيرات: 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1- نواة تحوي مادة فعالة مغلفة بغلاف مرن غير نفوذ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2- عامل حلولي </a:t>
            </a:r>
            <a:r>
              <a:rPr lang="en-US" sz="2800" dirty="0" smtClean="0">
                <a:solidFill>
                  <a:schemeClr val="bg2"/>
                </a:solidFill>
              </a:rPr>
              <a:t>Osmotic agent</a:t>
            </a:r>
            <a:r>
              <a:rPr lang="ar-SY" sz="2800" dirty="0" smtClean="0">
                <a:solidFill>
                  <a:schemeClr val="bg2"/>
                </a:solidFill>
              </a:rPr>
              <a:t> 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3- غلاف خارجي صلب نصف نفوذ</a:t>
            </a:r>
          </a:p>
          <a:p>
            <a:pPr algn="r" rtl="1"/>
            <a:r>
              <a:rPr lang="ar-SY" sz="2800" dirty="0" smtClean="0">
                <a:solidFill>
                  <a:schemeClr val="bg2"/>
                </a:solidFill>
              </a:rPr>
              <a:t>4- ثقب ليزري</a:t>
            </a:r>
          </a:p>
          <a:p>
            <a:pPr algn="r" rtl="1"/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707886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862151"/>
            <a:ext cx="4367218" cy="370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75" y="239782"/>
            <a:ext cx="8269288" cy="707886"/>
          </a:xfrm>
          <a:noFill/>
        </p:spPr>
        <p:txBody>
          <a:bodyPr/>
          <a:lstStyle/>
          <a:p>
            <a:pPr algn="ctr" rtl="1"/>
            <a:r>
              <a:rPr lang="ar-SY" dirty="0" smtClean="0">
                <a:solidFill>
                  <a:schemeClr val="bg2"/>
                </a:solidFill>
              </a:rPr>
              <a:t>4- المضغوطات التناضحية </a:t>
            </a:r>
            <a:r>
              <a:rPr lang="en-US" dirty="0" smtClean="0"/>
              <a:t>OROS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071678"/>
            <a:ext cx="77867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2"/>
                </a:solidFill>
              </a:rPr>
              <a:t>مراحل تحرر المادة الدوائية</a:t>
            </a:r>
          </a:p>
          <a:p>
            <a:pPr algn="r" rtl="1"/>
            <a:endParaRPr lang="ar-SY" sz="2800" dirty="0" smtClean="0">
              <a:solidFill>
                <a:schemeClr val="bg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نفوذ السوائل عبر الغلاف نصف النفوذ تحت تأثير العامل الحلولي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توليد ضغط على الغشاء المرن الغير نفوذ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دخول السائل الى داخل النواة لحل المادة الدوائية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Y" sz="2800" dirty="0" smtClean="0">
                <a:solidFill>
                  <a:schemeClr val="bg2"/>
                </a:solidFill>
              </a:rPr>
              <a:t>خروج المادة الدوائية المنحلة عبر الثقب الليزري تحت تأثير الضغط المطبق على الغشاء امرن نصف النفوذ</a:t>
            </a:r>
          </a:p>
          <a:p>
            <a:pPr algn="r" rtl="1"/>
            <a:endParaRPr lang="en-US" sz="2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PS2k3">
  <a:themeElements>
    <a:clrScheme name="AAPS2k3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APS2k3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000066"/>
          </a:buClr>
          <a:buSzPct val="70000"/>
          <a:buFont typeface="Wingdings" pitchFamily="2" charset="2"/>
          <a:buChar char="u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000066"/>
          </a:buClr>
          <a:buSzPct val="70000"/>
          <a:buFont typeface="Wingdings" pitchFamily="2" charset="2"/>
          <a:buChar char="u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AAPS2k3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PS2k3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S2k3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S2k3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PS2k3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PS2k3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PS2k3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7497</TotalTime>
  <Words>397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AAPS2k3</vt:lpstr>
      <vt:lpstr>3- مضغوطات القالب  Matrix tablets</vt:lpstr>
      <vt:lpstr>3- مضغوطات القالب  Matrix tablets</vt:lpstr>
      <vt:lpstr>3- مضغوطات القالب  Matrix tablets</vt:lpstr>
      <vt:lpstr>3- مضغوطات القالب  Matrix tablets</vt:lpstr>
      <vt:lpstr>3- مضغوطات القالب  Matrix tablets</vt:lpstr>
      <vt:lpstr>3- مضغوطات القالب  Matrix tablets</vt:lpstr>
      <vt:lpstr>4- المضغوطات التناضحية OROS  Osmotic-controlled Release Oral delivery System</vt:lpstr>
      <vt:lpstr>4- المضغوطات التناضحية OROS</vt:lpstr>
      <vt:lpstr>4- المضغوطات التناضحية OROS</vt:lpstr>
      <vt:lpstr>4- المضغوطات التناضحية OROS</vt:lpstr>
      <vt:lpstr>4- المضغوطات التناضحية OROS</vt:lpstr>
      <vt:lpstr>4- المضغوطات التناضحية OROS</vt:lpstr>
    </vt:vector>
  </TitlesOfParts>
  <Company>FDA\CDER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subject>ACPS Meeting May 3 -4, 2005</dc:subject>
  <dc:creator>VShah</dc:creator>
  <dc:description>Plan de développement     d’un médicament</dc:description>
  <cp:lastModifiedBy>hi</cp:lastModifiedBy>
  <cp:revision>706</cp:revision>
  <dcterms:created xsi:type="dcterms:W3CDTF">2005-04-05T18:23:38Z</dcterms:created>
  <dcterms:modified xsi:type="dcterms:W3CDTF">2011-04-09T06:30:59Z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3</vt:lpwstr>
  </property>
  <property fmtid="{D5CDD505-2E9C-101B-9397-08002B2CF9AE}" pid="3" name="SlideDescription">
    <vt:lpwstr>Plan de développement     d’un médicament</vt:lpwstr>
  </property>
</Properties>
</file>