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6" r:id="rId2"/>
    <p:sldId id="257" r:id="rId3"/>
    <p:sldId id="260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id-ID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5" autoAdjust="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950842-83A6-4CF3-9625-90616280AF8D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A47FD6-C474-4D44-B6BB-A1159BBB7408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C298BA-9FB9-43FB-A37F-05EE439E6642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6E2B45-9440-48AF-9EFB-1AFC3FC5F919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760169-CCC4-40C1-A2DA-5296AFC5F273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36FF3-6A8C-44E3-851E-833F792FEFD8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6BD52B-25B6-48CE-B5B4-6796317DE12D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DDE02-E8AD-4F91-933D-3FB7CB5A1279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5AE050-F935-4C2F-A98D-87591343837E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779A7-325A-4C39-B529-0D007D81940A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8F9313-1108-4AFB-927B-CD0DD0850F40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A0DF5A-6849-4E69-9BE7-0EBFDFE28FB6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A4ED1E-064E-4D6C-9720-463DA24EDFD9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CFC91D-ED88-496E-903C-EFB66DBCD8AE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F16BF7-B6C0-499A-BF8A-B6BB97FC9FA4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475616-18F5-41D6-83BB-3D4D5BD2830C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B70F47-EC86-45AB-8790-7CD35970A0AB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0B852-70B4-42CB-9E22-105772EC3E60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8472A8-192C-41CA-800D-A1FC75BF0778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4CBA0-4F76-484A-BF33-8B2B68471594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>
              <a:defRPr/>
            </a:pPr>
            <a:fld id="{56B53844-2367-4536-B91F-E13BBAF5577A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>
              <a:defRPr/>
            </a:pPr>
            <a:fld id="{308D9B65-D85C-40A5-8C27-BC85EA2025D0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3CB419A0-B5F4-4DFF-B112-426C4ABE4940}" type="datetimeFigureOut">
              <a:rPr lang="id-ID" smtClean="0"/>
              <a:pPr>
                <a:defRPr/>
              </a:pPr>
              <a:t>02/11/2012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7F32B857-A2ED-4D37-8F32-614D03209B20}" type="slidenum">
              <a:rPr lang="id-ID" smtClean="0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538401"/>
            <a:ext cx="8686800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English Debate Contest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Mechanism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8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(Mekanisme Lomba Debat Bahasa Inggris)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28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28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8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HI-LITE 2011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DEPARTEMEN HUBUNGAN INTERNASIONAL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FAKULTAS ILMU SOIAL DAN ILMU POLITIK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UNIVERSITAS AIRLANGGA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+mn-lt"/>
                <a:cs typeface="+mn-cs"/>
              </a:rPr>
              <a:t>SURABAYA</a:t>
            </a:r>
            <a:endParaRPr lang="en-US" sz="2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533400" y="0"/>
            <a:ext cx="8229600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000" dirty="0">
                <a:latin typeface="Gill Sans MT" pitchFamily="34" charset="0"/>
              </a:rPr>
              <a:t>Lomba debat akan menggunakan sistem </a:t>
            </a:r>
            <a:r>
              <a:rPr lang="id-ID" sz="2000" b="1" dirty="0">
                <a:latin typeface="Gill Sans MT" pitchFamily="34" charset="0"/>
              </a:rPr>
              <a:t>Asian Parliamentary System.</a:t>
            </a:r>
          </a:p>
          <a:p>
            <a:endParaRPr lang="id-ID" sz="2000" dirty="0">
              <a:latin typeface="Gill Sans MT" pitchFamily="34" charset="0"/>
            </a:endParaRPr>
          </a:p>
          <a:p>
            <a:r>
              <a:rPr lang="id-ID" sz="2000" dirty="0">
                <a:latin typeface="Gill Sans MT" pitchFamily="34" charset="0"/>
              </a:rPr>
              <a:t>Terdapat 2 tim </a:t>
            </a:r>
            <a:r>
              <a:rPr lang="id-ID" sz="2000" b="1" dirty="0">
                <a:latin typeface="Gill Sans MT" pitchFamily="34" charset="0"/>
              </a:rPr>
              <a:t>: Government </a:t>
            </a:r>
            <a:r>
              <a:rPr lang="id-ID" sz="2000" dirty="0">
                <a:latin typeface="Gill Sans MT" pitchFamily="34" charset="0"/>
              </a:rPr>
              <a:t>dan </a:t>
            </a:r>
            <a:r>
              <a:rPr lang="id-ID" sz="2000" b="1" dirty="0">
                <a:latin typeface="Gill Sans MT" pitchFamily="34" charset="0"/>
              </a:rPr>
              <a:t>Opposition</a:t>
            </a:r>
            <a:r>
              <a:rPr lang="id-ID" sz="2000" dirty="0">
                <a:latin typeface="Gill Sans MT" pitchFamily="34" charset="0"/>
              </a:rPr>
              <a:t>. Masing – masing  tim terdiri atas 3 anggota dan dapat memberikan 4 </a:t>
            </a:r>
            <a:r>
              <a:rPr lang="id-ID" sz="2000" i="1" dirty="0">
                <a:latin typeface="Gill Sans MT" pitchFamily="34" charset="0"/>
              </a:rPr>
              <a:t>speech</a:t>
            </a:r>
            <a:r>
              <a:rPr lang="id-ID" sz="2000" dirty="0">
                <a:latin typeface="Gill Sans MT" pitchFamily="34" charset="0"/>
              </a:rPr>
              <a:t>. </a:t>
            </a:r>
          </a:p>
          <a:p>
            <a:endParaRPr lang="id-ID" sz="2000" dirty="0">
              <a:latin typeface="Gill Sans MT" pitchFamily="34" charset="0"/>
            </a:endParaRPr>
          </a:p>
          <a:p>
            <a:r>
              <a:rPr lang="id-ID" sz="2000" dirty="0">
                <a:latin typeface="Gill Sans MT" pitchFamily="34" charset="0"/>
              </a:rPr>
              <a:t>3 Anggota tim Government harus membela </a:t>
            </a:r>
            <a:r>
              <a:rPr lang="id-ID" sz="2000" i="1" dirty="0">
                <a:latin typeface="Gill Sans MT" pitchFamily="34" charset="0"/>
              </a:rPr>
              <a:t>motion</a:t>
            </a:r>
            <a:r>
              <a:rPr lang="id-ID" sz="2000" dirty="0">
                <a:latin typeface="Gill Sans MT" pitchFamily="34" charset="0"/>
              </a:rPr>
              <a:t>, dan 3 anggota tim Opposition harus me</a:t>
            </a:r>
            <a:r>
              <a:rPr lang="id-ID" sz="2000" i="1" dirty="0">
                <a:latin typeface="Gill Sans MT" pitchFamily="34" charset="0"/>
              </a:rPr>
              <a:t>negate</a:t>
            </a:r>
            <a:r>
              <a:rPr lang="id-ID" sz="2000" dirty="0">
                <a:latin typeface="Gill Sans MT" pitchFamily="34" charset="0"/>
              </a:rPr>
              <a:t> </a:t>
            </a:r>
            <a:r>
              <a:rPr lang="id-ID" sz="2000" i="1" dirty="0">
                <a:latin typeface="Gill Sans MT" pitchFamily="34" charset="0"/>
              </a:rPr>
              <a:t>motion.</a:t>
            </a:r>
          </a:p>
          <a:p>
            <a:endParaRPr lang="id-ID" sz="2000" i="1" dirty="0">
              <a:latin typeface="Gill Sans MT" pitchFamily="34" charset="0"/>
            </a:endParaRPr>
          </a:p>
          <a:p>
            <a:r>
              <a:rPr lang="id-ID" sz="2000" dirty="0">
                <a:latin typeface="Gill Sans MT" pitchFamily="34" charset="0"/>
              </a:rPr>
              <a:t>1st  speaker	:  7 min</a:t>
            </a:r>
          </a:p>
          <a:p>
            <a:r>
              <a:rPr lang="id-ID" sz="2000" dirty="0">
                <a:latin typeface="Gill Sans MT" pitchFamily="34" charset="0"/>
              </a:rPr>
              <a:t>2nd  speaker	:  7 min	     POI	</a:t>
            </a:r>
          </a:p>
          <a:p>
            <a:r>
              <a:rPr lang="id-ID" sz="2000" dirty="0">
                <a:latin typeface="Gill Sans MT" pitchFamily="34" charset="0"/>
              </a:rPr>
              <a:t>3rd speaker	:  7 min</a:t>
            </a:r>
          </a:p>
          <a:p>
            <a:r>
              <a:rPr lang="id-ID" sz="2000" dirty="0">
                <a:latin typeface="Gill Sans MT" pitchFamily="34" charset="0"/>
              </a:rPr>
              <a:t>Reply Speech	:  5 min 20 sec  (oleh 1st speaker atau 2nd speaker)</a:t>
            </a:r>
          </a:p>
          <a:p>
            <a:r>
              <a:rPr lang="id-ID" sz="2000" dirty="0">
                <a:latin typeface="Gill Sans MT" pitchFamily="34" charset="0"/>
              </a:rPr>
              <a:t>Case Building	:  30 min</a:t>
            </a:r>
            <a:endParaRPr lang="id-ID" sz="2400" dirty="0">
              <a:latin typeface="Gill Sans MT" pitchFamily="34" charset="0"/>
            </a:endParaRPr>
          </a:p>
          <a:p>
            <a:endParaRPr lang="id-ID" sz="2000" dirty="0">
              <a:latin typeface="Gill Sans MT" pitchFamily="34" charset="0"/>
            </a:endParaRPr>
          </a:p>
          <a:p>
            <a:r>
              <a:rPr lang="id-ID" sz="2000" dirty="0">
                <a:latin typeface="Gill Sans MT" pitchFamily="34" charset="0"/>
              </a:rPr>
              <a:t>Dalam speech tersebut, tim lawan dapat mengajukan </a:t>
            </a:r>
            <a:r>
              <a:rPr lang="id-ID" sz="2000" b="1" dirty="0">
                <a:latin typeface="Gill Sans MT" pitchFamily="34" charset="0"/>
              </a:rPr>
              <a:t>POI </a:t>
            </a:r>
            <a:r>
              <a:rPr lang="id-ID" sz="2000" dirty="0">
                <a:latin typeface="Gill Sans MT" pitchFamily="34" charset="0"/>
              </a:rPr>
              <a:t>(</a:t>
            </a:r>
            <a:r>
              <a:rPr lang="id-ID" sz="2000" i="1" dirty="0">
                <a:latin typeface="Gill Sans MT" pitchFamily="34" charset="0"/>
              </a:rPr>
              <a:t>Point Of Information</a:t>
            </a:r>
            <a:r>
              <a:rPr lang="id-ID" sz="2000" dirty="0">
                <a:latin typeface="Gill Sans MT" pitchFamily="34" charset="0"/>
              </a:rPr>
              <a:t>) </a:t>
            </a:r>
            <a:r>
              <a:rPr lang="id-ID" sz="2000" b="1" dirty="0">
                <a:latin typeface="Gill Sans MT" pitchFamily="34" charset="0"/>
              </a:rPr>
              <a:t>antara menit pertama hingga menit keenam</a:t>
            </a:r>
            <a:r>
              <a:rPr lang="id-ID" sz="2000" dirty="0">
                <a:latin typeface="Gill Sans MT" pitchFamily="34" charset="0"/>
              </a:rPr>
              <a:t>, yang berupa pertanyaan atau komentar singkat, padat, dan jelas, dan </a:t>
            </a:r>
            <a:r>
              <a:rPr lang="id-ID" sz="2000" b="1" dirty="0">
                <a:latin typeface="Gill Sans MT" pitchFamily="34" charset="0"/>
              </a:rPr>
              <a:t>bukan </a:t>
            </a:r>
            <a:r>
              <a:rPr lang="id-ID" sz="2000" dirty="0">
                <a:latin typeface="Gill Sans MT" pitchFamily="34" charset="0"/>
              </a:rPr>
              <a:t>pernyataan ataupun monolog panjang yang nantinya akan mengganggu </a:t>
            </a:r>
            <a:r>
              <a:rPr lang="id-ID" sz="2000" i="1" dirty="0">
                <a:latin typeface="Gill Sans MT" pitchFamily="34" charset="0"/>
              </a:rPr>
              <a:t>speech </a:t>
            </a:r>
            <a:r>
              <a:rPr lang="id-ID" sz="2000" dirty="0">
                <a:latin typeface="Gill Sans MT" pitchFamily="34" charset="0"/>
              </a:rPr>
              <a:t>itu sendiri.</a:t>
            </a:r>
          </a:p>
          <a:p>
            <a:endParaRPr lang="id-ID" sz="2000" b="1" dirty="0">
              <a:latin typeface="Gill Sans MT" pitchFamily="34" charset="0"/>
            </a:endParaRPr>
          </a:p>
          <a:p>
            <a:r>
              <a:rPr lang="id-ID" sz="2000" b="1" i="1" dirty="0">
                <a:latin typeface="Gill Sans MT" pitchFamily="34" charset="0"/>
              </a:rPr>
              <a:t>P.S : </a:t>
            </a:r>
            <a:r>
              <a:rPr lang="en-US" sz="2000" b="1" i="1" dirty="0" err="1">
                <a:latin typeface="Gill Sans MT" pitchFamily="34" charset="0"/>
              </a:rPr>
              <a:t>Kelebihan</a:t>
            </a:r>
            <a:r>
              <a:rPr lang="en-US" sz="2000" b="1" i="1" dirty="0">
                <a:latin typeface="Gill Sans MT" pitchFamily="34" charset="0"/>
              </a:rPr>
              <a:t> </a:t>
            </a:r>
            <a:r>
              <a:rPr lang="en-US" sz="2000" b="1" i="1" dirty="0" err="1">
                <a:latin typeface="Gill Sans MT" pitchFamily="34" charset="0"/>
              </a:rPr>
              <a:t>dan</a:t>
            </a:r>
            <a:r>
              <a:rPr lang="en-US" sz="2000" b="1" i="1" dirty="0">
                <a:latin typeface="Gill Sans MT" pitchFamily="34" charset="0"/>
              </a:rPr>
              <a:t> </a:t>
            </a:r>
            <a:r>
              <a:rPr lang="en-US" sz="2000" b="1" i="1" dirty="0" err="1">
                <a:latin typeface="Gill Sans MT" pitchFamily="34" charset="0"/>
              </a:rPr>
              <a:t>kekurangan</a:t>
            </a:r>
            <a:r>
              <a:rPr lang="en-US" sz="2000" b="1" i="1" dirty="0">
                <a:latin typeface="Gill Sans MT" pitchFamily="34" charset="0"/>
              </a:rPr>
              <a:t> </a:t>
            </a:r>
            <a:r>
              <a:rPr lang="en-US" sz="2000" b="1" i="1" dirty="0" err="1">
                <a:latin typeface="Gill Sans MT" pitchFamily="34" charset="0"/>
              </a:rPr>
              <a:t>waktu</a:t>
            </a:r>
            <a:r>
              <a:rPr lang="en-US" sz="2000" b="1" i="1" dirty="0">
                <a:latin typeface="Gill Sans MT" pitchFamily="34" charset="0"/>
              </a:rPr>
              <a:t> </a:t>
            </a:r>
            <a:r>
              <a:rPr lang="en-US" sz="2000" b="1" i="1" dirty="0" err="1">
                <a:latin typeface="Gill Sans MT" pitchFamily="34" charset="0"/>
              </a:rPr>
              <a:t>akan</a:t>
            </a:r>
            <a:r>
              <a:rPr lang="en-US" sz="2000" b="1" i="1" dirty="0">
                <a:latin typeface="Gill Sans MT" pitchFamily="34" charset="0"/>
              </a:rPr>
              <a:t> </a:t>
            </a:r>
            <a:r>
              <a:rPr lang="en-US" sz="2000" b="1" i="1" dirty="0" err="1">
                <a:latin typeface="Gill Sans MT" pitchFamily="34" charset="0"/>
              </a:rPr>
              <a:t>mempengaruhi</a:t>
            </a:r>
            <a:r>
              <a:rPr lang="en-US" sz="2000" b="1" i="1" dirty="0">
                <a:latin typeface="Gill Sans MT" pitchFamily="34" charset="0"/>
              </a:rPr>
              <a:t> </a:t>
            </a:r>
            <a:r>
              <a:rPr lang="en-US" sz="2000" b="1" i="1" dirty="0" err="1">
                <a:latin typeface="Gill Sans MT" pitchFamily="34" charset="0"/>
              </a:rPr>
              <a:t>penilaian</a:t>
            </a:r>
            <a:r>
              <a:rPr lang="en-US" sz="2000" b="1" i="1" dirty="0">
                <a:latin typeface="Gill Sans MT" pitchFamily="34" charset="0"/>
              </a:rPr>
              <a:t>.</a:t>
            </a:r>
            <a:endParaRPr lang="id-ID" sz="2000" b="1" i="1" dirty="0">
              <a:latin typeface="Gill Sans MT" pitchFamily="34" charset="0"/>
            </a:endParaRPr>
          </a:p>
          <a:p>
            <a:endParaRPr lang="id-ID" sz="2000" b="1" dirty="0">
              <a:latin typeface="Gill Sans MT" pitchFamily="34" charset="0"/>
            </a:endParaRPr>
          </a:p>
          <a:p>
            <a:endParaRPr lang="id-ID" dirty="0">
              <a:latin typeface="Gill Sans MT" pitchFamily="34" charset="0"/>
            </a:endParaRPr>
          </a:p>
          <a:p>
            <a:endParaRPr lang="id-ID" dirty="0">
              <a:latin typeface="Gill Sans MT" pitchFamily="34" charset="0"/>
            </a:endParaRPr>
          </a:p>
          <a:p>
            <a:r>
              <a:rPr lang="id-ID" dirty="0">
                <a:latin typeface="Gill Sans MT" pitchFamily="34" charset="0"/>
              </a:rPr>
              <a:t> </a:t>
            </a:r>
          </a:p>
        </p:txBody>
      </p:sp>
      <p:sp>
        <p:nvSpPr>
          <p:cNvPr id="4" name="Right Brace 3"/>
          <p:cNvSpPr/>
          <p:nvPr/>
        </p:nvSpPr>
        <p:spPr>
          <a:xfrm>
            <a:off x="3810000" y="2590800"/>
            <a:ext cx="76200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533400" y="1447800"/>
            <a:ext cx="8610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id-ID" dirty="0">
              <a:latin typeface="Gill Sans MT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latin typeface="Gill Sans MT" pitchFamily="34" charset="0"/>
              </a:rPr>
              <a:t>Prime Minister</a:t>
            </a:r>
            <a:r>
              <a:rPr lang="id-ID" sz="2000" dirty="0">
                <a:latin typeface="Gill Sans MT" pitchFamily="34" charset="0"/>
              </a:rPr>
              <a:t> (1st speaker of Government) 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id-ID" sz="2000" dirty="0">
                <a:latin typeface="Gill Sans MT" pitchFamily="34" charset="0"/>
              </a:rPr>
              <a:t>     		 </a:t>
            </a:r>
            <a:r>
              <a:rPr lang="en-US" sz="2000" dirty="0">
                <a:latin typeface="Gill Sans MT" pitchFamily="34" charset="0"/>
              </a:rPr>
              <a:t>-</a:t>
            </a:r>
            <a:r>
              <a:rPr lang="id-ID" sz="2000" dirty="0">
                <a:latin typeface="Gill Sans MT" pitchFamily="34" charset="0"/>
              </a:rPr>
              <a:t> </a:t>
            </a:r>
            <a:r>
              <a:rPr lang="en-US" sz="2000" dirty="0">
                <a:latin typeface="Gill Sans MT" pitchFamily="34" charset="0"/>
              </a:rPr>
              <a:t>7 minutes </a:t>
            </a:r>
            <a:endParaRPr lang="id-ID" sz="2000" dirty="0">
              <a:latin typeface="Gill Sans MT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latin typeface="Gill Sans MT" pitchFamily="34" charset="0"/>
              </a:rPr>
              <a:t>Leader of Opposition</a:t>
            </a:r>
            <a:r>
              <a:rPr lang="id-ID" sz="2000" dirty="0">
                <a:latin typeface="Gill Sans MT" pitchFamily="34" charset="0"/>
              </a:rPr>
              <a:t> (1st speaker of Opposition)		 </a:t>
            </a:r>
            <a:r>
              <a:rPr lang="en-US" sz="2000" dirty="0">
                <a:latin typeface="Gill Sans MT" pitchFamily="34" charset="0"/>
              </a:rPr>
              <a:t>- 7 minutes </a:t>
            </a:r>
            <a:endParaRPr lang="id-ID" sz="2000" dirty="0">
              <a:latin typeface="Gill Sans MT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latin typeface="Gill Sans MT" pitchFamily="34" charset="0"/>
              </a:rPr>
              <a:t>Deputy Prime Minister </a:t>
            </a:r>
            <a:r>
              <a:rPr lang="id-ID" sz="2000" dirty="0">
                <a:latin typeface="Gill Sans MT" pitchFamily="34" charset="0"/>
              </a:rPr>
              <a:t>(2nd speaker of Government)		 </a:t>
            </a:r>
            <a:r>
              <a:rPr lang="en-US" sz="2000" dirty="0">
                <a:latin typeface="Gill Sans MT" pitchFamily="34" charset="0"/>
              </a:rPr>
              <a:t>- 7 minutes </a:t>
            </a:r>
            <a:endParaRPr lang="id-ID" sz="2000" dirty="0">
              <a:latin typeface="Gill Sans MT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latin typeface="Gill Sans MT" pitchFamily="34" charset="0"/>
              </a:rPr>
              <a:t>Deputy Leader of Opposition</a:t>
            </a:r>
            <a:r>
              <a:rPr lang="id-ID" sz="2000" dirty="0">
                <a:latin typeface="Gill Sans MT" pitchFamily="34" charset="0"/>
              </a:rPr>
              <a:t> (2nd speaker of Opposition)	</a:t>
            </a:r>
            <a:r>
              <a:rPr lang="en-US" sz="2000" dirty="0">
                <a:latin typeface="Gill Sans MT" pitchFamily="34" charset="0"/>
              </a:rPr>
              <a:t> - 7 minutes </a:t>
            </a:r>
            <a:endParaRPr lang="id-ID" sz="2000" dirty="0">
              <a:latin typeface="Gill Sans MT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latin typeface="Gill Sans MT" pitchFamily="34" charset="0"/>
              </a:rPr>
              <a:t>Government Whip</a:t>
            </a:r>
            <a:r>
              <a:rPr lang="id-ID" sz="2000" dirty="0">
                <a:latin typeface="Gill Sans MT" pitchFamily="34" charset="0"/>
              </a:rPr>
              <a:t> (3rd speaker of Government)		</a:t>
            </a:r>
            <a:r>
              <a:rPr lang="en-US" sz="2000" dirty="0">
                <a:latin typeface="Gill Sans MT" pitchFamily="34" charset="0"/>
              </a:rPr>
              <a:t> - 7 minutes </a:t>
            </a:r>
            <a:endParaRPr lang="id-ID" sz="2000" dirty="0">
              <a:latin typeface="Gill Sans MT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latin typeface="Gill Sans MT" pitchFamily="34" charset="0"/>
              </a:rPr>
              <a:t>Opposition Whip </a:t>
            </a:r>
            <a:r>
              <a:rPr lang="id-ID" sz="2000" dirty="0">
                <a:latin typeface="Gill Sans MT" pitchFamily="34" charset="0"/>
              </a:rPr>
              <a:t>(3rd speaker of Government) 		</a:t>
            </a:r>
            <a:r>
              <a:rPr lang="en-US" sz="2000" dirty="0">
                <a:latin typeface="Gill Sans MT" pitchFamily="34" charset="0"/>
              </a:rPr>
              <a:t>- 7 minutes </a:t>
            </a:r>
            <a:endParaRPr lang="id-ID" sz="2000" dirty="0">
              <a:latin typeface="Gill Sans MT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latin typeface="Gill Sans MT" pitchFamily="34" charset="0"/>
              </a:rPr>
              <a:t>Opposition Reply Speech </a:t>
            </a:r>
            <a:r>
              <a:rPr lang="id-ID" sz="2000" dirty="0">
                <a:latin typeface="Gill Sans MT" pitchFamily="34" charset="0"/>
              </a:rPr>
              <a:t>(1st/2nd speaker of Opposition) 	</a:t>
            </a:r>
            <a:r>
              <a:rPr lang="en-US" sz="2000" dirty="0">
                <a:latin typeface="Gill Sans MT" pitchFamily="34" charset="0"/>
              </a:rPr>
              <a:t>- </a:t>
            </a:r>
            <a:r>
              <a:rPr lang="id-ID" sz="2000" dirty="0">
                <a:latin typeface="Gill Sans MT" pitchFamily="34" charset="0"/>
              </a:rPr>
              <a:t>5</a:t>
            </a:r>
            <a:r>
              <a:rPr lang="en-US" sz="2000" dirty="0">
                <a:latin typeface="Gill Sans MT" pitchFamily="34" charset="0"/>
              </a:rPr>
              <a:t> minutes </a:t>
            </a:r>
            <a:endParaRPr lang="id-ID" sz="2000" dirty="0">
              <a:latin typeface="Gill Sans MT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2000" dirty="0">
                <a:latin typeface="Gill Sans MT" pitchFamily="34" charset="0"/>
              </a:rPr>
              <a:t>Government Reply Speech </a:t>
            </a:r>
            <a:r>
              <a:rPr lang="id-ID" sz="2000" dirty="0">
                <a:latin typeface="Gill Sans MT" pitchFamily="34" charset="0"/>
              </a:rPr>
              <a:t>(1st/2nd speaker of Government)	</a:t>
            </a:r>
            <a:r>
              <a:rPr lang="en-US" sz="2000" dirty="0">
                <a:latin typeface="Gill Sans MT" pitchFamily="34" charset="0"/>
              </a:rPr>
              <a:t>- </a:t>
            </a:r>
            <a:r>
              <a:rPr lang="id-ID" sz="2000" dirty="0">
                <a:latin typeface="Gill Sans MT" pitchFamily="34" charset="0"/>
              </a:rPr>
              <a:t>5 </a:t>
            </a:r>
            <a:r>
              <a:rPr lang="en-US" sz="2000" dirty="0">
                <a:latin typeface="Gill Sans MT" pitchFamily="34" charset="0"/>
              </a:rPr>
              <a:t>minutes </a:t>
            </a:r>
            <a:endParaRPr lang="id-ID" sz="2000" dirty="0">
              <a:latin typeface="Gill Sans MT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</a:t>
            </a:r>
            <a:r>
              <a:rPr lang="en-US" dirty="0" err="1" smtClean="0"/>
              <a:t>Alocation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152400" y="228600"/>
            <a:ext cx="88392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0363" indent="-360363" algn="just">
              <a:buFont typeface="Arial" pitchFamily="34" charset="0"/>
              <a:buChar char="•"/>
            </a:pPr>
            <a:r>
              <a:rPr lang="id-ID" sz="2000" dirty="0" smtClean="0">
                <a:latin typeface="Gill Sans MT" pitchFamily="34" charset="0"/>
              </a:rPr>
              <a:t>Masing-masing </a:t>
            </a:r>
            <a:r>
              <a:rPr lang="id-ID" sz="2000" dirty="0">
                <a:latin typeface="Gill Sans MT" pitchFamily="34" charset="0"/>
              </a:rPr>
              <a:t>tim melalui babak </a:t>
            </a:r>
            <a:r>
              <a:rPr lang="id-ID" sz="2000" dirty="0" smtClean="0">
                <a:latin typeface="Gill Sans MT" pitchFamily="34" charset="0"/>
              </a:rPr>
              <a:t>kualif</a:t>
            </a:r>
            <a:r>
              <a:rPr lang="en-US" sz="2000" dirty="0" err="1" smtClean="0">
                <a:latin typeface="Gill Sans MT" pitchFamily="34" charset="0"/>
              </a:rPr>
              <a:t>i</a:t>
            </a:r>
            <a:r>
              <a:rPr lang="id-ID" sz="2000" dirty="0" smtClean="0">
                <a:latin typeface="Gill Sans MT" pitchFamily="34" charset="0"/>
              </a:rPr>
              <a:t>kasi </a:t>
            </a:r>
            <a:r>
              <a:rPr lang="id-ID" sz="2000" dirty="0">
                <a:latin typeface="Gill Sans MT" pitchFamily="34" charset="0"/>
              </a:rPr>
              <a:t>(</a:t>
            </a:r>
            <a:r>
              <a:rPr lang="id-ID" sz="2000" i="1" dirty="0">
                <a:latin typeface="Gill Sans MT" pitchFamily="34" charset="0"/>
              </a:rPr>
              <a:t>pre-eliminary round</a:t>
            </a:r>
            <a:r>
              <a:rPr lang="id-ID" sz="2000" dirty="0">
                <a:latin typeface="Gill Sans MT" pitchFamily="34" charset="0"/>
              </a:rPr>
              <a:t>) sebanyak </a:t>
            </a:r>
            <a:r>
              <a:rPr lang="en-US" sz="2000" dirty="0" smtClean="0">
                <a:latin typeface="Gill Sans MT" pitchFamily="34" charset="0"/>
              </a:rPr>
              <a:t>4</a:t>
            </a:r>
            <a:r>
              <a:rPr lang="id-ID" sz="2000" dirty="0" smtClean="0">
                <a:latin typeface="Gill Sans MT" pitchFamily="34" charset="0"/>
              </a:rPr>
              <a:t> </a:t>
            </a:r>
            <a:r>
              <a:rPr lang="id-ID" sz="2000" dirty="0">
                <a:latin typeface="Gill Sans MT" pitchFamily="34" charset="0"/>
              </a:rPr>
              <a:t>kali dan bagi tim yang lolos pada babak kualifikasi akan menjalani babak eliminasi (</a:t>
            </a:r>
            <a:r>
              <a:rPr lang="id-ID" sz="2000" i="1" dirty="0">
                <a:latin typeface="Gill Sans MT" pitchFamily="34" charset="0"/>
              </a:rPr>
              <a:t>eliminary round</a:t>
            </a:r>
            <a:r>
              <a:rPr lang="id-ID" sz="2000" dirty="0" smtClean="0">
                <a:latin typeface="Gill Sans MT" pitchFamily="34" charset="0"/>
              </a:rPr>
              <a:t>).</a:t>
            </a:r>
            <a:endParaRPr lang="id-ID" sz="2000" dirty="0">
              <a:latin typeface="Gill Sans MT" pitchFamily="34" charset="0"/>
            </a:endParaRPr>
          </a:p>
          <a:p>
            <a:pPr marL="360363" indent="-360363" algn="just">
              <a:buFont typeface="Arial" pitchFamily="34" charset="0"/>
              <a:buChar char="•"/>
            </a:pPr>
            <a:r>
              <a:rPr lang="en-US" sz="2000" dirty="0" err="1" smtClean="0">
                <a:latin typeface="Gill Sans MT" pitchFamily="34" charset="0"/>
              </a:rPr>
              <a:t>Babak</a:t>
            </a:r>
            <a:r>
              <a:rPr lang="en-US" sz="2000" dirty="0" smtClean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Eliminasi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i="1" dirty="0">
                <a:latin typeface="Gill Sans MT" pitchFamily="34" charset="0"/>
              </a:rPr>
              <a:t>(</a:t>
            </a:r>
            <a:r>
              <a:rPr lang="en-US" sz="2000" i="1" dirty="0" err="1">
                <a:latin typeface="Gill Sans MT" pitchFamily="34" charset="0"/>
              </a:rPr>
              <a:t>eliminary</a:t>
            </a:r>
            <a:r>
              <a:rPr lang="en-US" sz="2000" i="1" dirty="0">
                <a:latin typeface="Gill Sans MT" pitchFamily="34" charset="0"/>
              </a:rPr>
              <a:t> round</a:t>
            </a:r>
            <a:r>
              <a:rPr lang="en-US" sz="2000" dirty="0">
                <a:latin typeface="Gill Sans MT" pitchFamily="34" charset="0"/>
              </a:rPr>
              <a:t>) </a:t>
            </a:r>
            <a:r>
              <a:rPr lang="en-US" sz="2000" dirty="0" err="1">
                <a:latin typeface="Gill Sans MT" pitchFamily="34" charset="0"/>
              </a:rPr>
              <a:t>terdiri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dari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babak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perdelapan</a:t>
            </a:r>
            <a:r>
              <a:rPr lang="en-US" sz="2000" dirty="0">
                <a:latin typeface="Gill Sans MT" pitchFamily="34" charset="0"/>
              </a:rPr>
              <a:t> final (</a:t>
            </a:r>
            <a:r>
              <a:rPr lang="en-US" sz="2000" i="1" dirty="0" err="1">
                <a:latin typeface="Gill Sans MT" pitchFamily="34" charset="0"/>
              </a:rPr>
              <a:t>octo</a:t>
            </a:r>
            <a:r>
              <a:rPr lang="id-ID" sz="2000" i="1" dirty="0">
                <a:latin typeface="Gill Sans MT" pitchFamily="34" charset="0"/>
              </a:rPr>
              <a:t> </a:t>
            </a:r>
            <a:r>
              <a:rPr lang="en-US" sz="2000" i="1" dirty="0">
                <a:latin typeface="Gill Sans MT" pitchFamily="34" charset="0"/>
              </a:rPr>
              <a:t>final</a:t>
            </a:r>
            <a:r>
              <a:rPr lang="en-US" sz="2000" dirty="0">
                <a:latin typeface="Gill Sans MT" pitchFamily="34" charset="0"/>
              </a:rPr>
              <a:t>), </a:t>
            </a:r>
            <a:r>
              <a:rPr lang="en-US" sz="2000" dirty="0" err="1">
                <a:latin typeface="Gill Sans MT" pitchFamily="34" charset="0"/>
              </a:rPr>
              <a:t>perempat</a:t>
            </a:r>
            <a:r>
              <a:rPr lang="en-US" sz="2000" dirty="0">
                <a:latin typeface="Gill Sans MT" pitchFamily="34" charset="0"/>
              </a:rPr>
              <a:t> final (</a:t>
            </a:r>
            <a:r>
              <a:rPr lang="en-US" sz="2000" i="1" dirty="0">
                <a:latin typeface="Gill Sans MT" pitchFamily="34" charset="0"/>
              </a:rPr>
              <a:t>quarter final</a:t>
            </a:r>
            <a:r>
              <a:rPr lang="en-US" sz="2000" dirty="0">
                <a:latin typeface="Gill Sans MT" pitchFamily="34" charset="0"/>
              </a:rPr>
              <a:t>), semifinal </a:t>
            </a:r>
            <a:r>
              <a:rPr lang="en-US" sz="2000" i="1" dirty="0">
                <a:latin typeface="Gill Sans MT" pitchFamily="34" charset="0"/>
              </a:rPr>
              <a:t>(semifinal</a:t>
            </a:r>
            <a:r>
              <a:rPr lang="en-US" sz="2000" dirty="0">
                <a:latin typeface="Gill Sans MT" pitchFamily="34" charset="0"/>
              </a:rPr>
              <a:t>), </a:t>
            </a:r>
            <a:r>
              <a:rPr lang="en-US" sz="2000" dirty="0" err="1">
                <a:latin typeface="Gill Sans MT" pitchFamily="34" charset="0"/>
              </a:rPr>
              <a:t>dan</a:t>
            </a:r>
            <a:r>
              <a:rPr lang="en-US" sz="2000" dirty="0">
                <a:latin typeface="Gill Sans MT" pitchFamily="34" charset="0"/>
              </a:rPr>
              <a:t> final (</a:t>
            </a:r>
            <a:r>
              <a:rPr lang="en-US" sz="2000" i="1" dirty="0">
                <a:latin typeface="Gill Sans MT" pitchFamily="34" charset="0"/>
              </a:rPr>
              <a:t>final</a:t>
            </a:r>
            <a:r>
              <a:rPr lang="en-US" sz="2000" dirty="0">
                <a:latin typeface="Gill Sans MT" pitchFamily="34" charset="0"/>
              </a:rPr>
              <a:t>).</a:t>
            </a:r>
            <a:endParaRPr lang="id-ID" sz="2000" dirty="0">
              <a:latin typeface="Gill Sans MT" pitchFamily="34" charset="0"/>
            </a:endParaRPr>
          </a:p>
          <a:p>
            <a:pPr algn="just"/>
            <a:endParaRPr lang="id-ID" sz="2000" dirty="0">
              <a:latin typeface="Gill Sans MT" pitchFamily="34" charset="0"/>
            </a:endParaRPr>
          </a:p>
          <a:p>
            <a:pPr algn="just"/>
            <a:r>
              <a:rPr lang="en-US" sz="2800" dirty="0" smtClean="0">
                <a:latin typeface="Gill Sans MT" pitchFamily="34" charset="0"/>
              </a:rPr>
              <a:t>17 November</a:t>
            </a:r>
            <a:r>
              <a:rPr lang="id-ID" sz="2800" dirty="0" smtClean="0">
                <a:latin typeface="Gill Sans MT" pitchFamily="34" charset="0"/>
              </a:rPr>
              <a:t> </a:t>
            </a:r>
            <a:r>
              <a:rPr lang="en-US" sz="2800" dirty="0" smtClean="0">
                <a:latin typeface="Gill Sans MT" pitchFamily="34" charset="0"/>
              </a:rPr>
              <a:t>2012</a:t>
            </a:r>
            <a:r>
              <a:rPr lang="id-ID" sz="2800" dirty="0" smtClean="0">
                <a:latin typeface="Gill Sans MT" pitchFamily="34" charset="0"/>
              </a:rPr>
              <a:t>:   </a:t>
            </a:r>
            <a:r>
              <a:rPr lang="en-US" sz="2800" dirty="0" smtClean="0">
                <a:latin typeface="Gill Sans MT" pitchFamily="34" charset="0"/>
              </a:rPr>
              <a:t>	4</a:t>
            </a:r>
            <a:r>
              <a:rPr lang="id-ID" sz="2800" dirty="0" smtClean="0">
                <a:latin typeface="Gill Sans MT" pitchFamily="34" charset="0"/>
              </a:rPr>
              <a:t> </a:t>
            </a:r>
            <a:r>
              <a:rPr lang="id-ID" sz="2800" dirty="0">
                <a:latin typeface="Gill Sans MT" pitchFamily="34" charset="0"/>
              </a:rPr>
              <a:t>Pre-eliminary </a:t>
            </a:r>
            <a:r>
              <a:rPr lang="en-US" sz="2800" dirty="0" smtClean="0">
                <a:latin typeface="Gill Sans MT" pitchFamily="34" charset="0"/>
              </a:rPr>
              <a:t>Round</a:t>
            </a:r>
            <a:endParaRPr lang="id-ID" sz="2800" dirty="0">
              <a:latin typeface="Gill Sans MT" pitchFamily="34" charset="0"/>
            </a:endParaRPr>
          </a:p>
          <a:p>
            <a:pPr algn="just"/>
            <a:r>
              <a:rPr lang="id-ID" sz="2800" dirty="0">
                <a:latin typeface="Gill Sans MT" pitchFamily="34" charset="0"/>
              </a:rPr>
              <a:t>	                 </a:t>
            </a:r>
            <a:r>
              <a:rPr lang="en-US" sz="2800" dirty="0" smtClean="0">
                <a:latin typeface="Gill Sans MT" pitchFamily="34" charset="0"/>
              </a:rPr>
              <a:t>	</a:t>
            </a:r>
            <a:r>
              <a:rPr lang="en-US" sz="2800" dirty="0" smtClean="0">
                <a:latin typeface="Gill Sans MT" pitchFamily="34" charset="0"/>
              </a:rPr>
              <a:t>	</a:t>
            </a:r>
            <a:endParaRPr lang="id-ID" sz="2800" dirty="0">
              <a:latin typeface="Gill Sans MT" pitchFamily="34" charset="0"/>
            </a:endParaRPr>
          </a:p>
          <a:p>
            <a:pPr algn="just"/>
            <a:r>
              <a:rPr lang="en-US" sz="2800" dirty="0" smtClean="0">
                <a:latin typeface="Gill Sans MT" pitchFamily="34" charset="0"/>
              </a:rPr>
              <a:t>18 November 2012</a:t>
            </a:r>
            <a:r>
              <a:rPr lang="id-ID" sz="2800" dirty="0" smtClean="0">
                <a:latin typeface="Gill Sans MT" pitchFamily="34" charset="0"/>
              </a:rPr>
              <a:t>:   </a:t>
            </a:r>
            <a:r>
              <a:rPr lang="en-US" sz="2800" dirty="0" smtClean="0">
                <a:latin typeface="Gill Sans MT" pitchFamily="34" charset="0"/>
              </a:rPr>
              <a:t>	</a:t>
            </a:r>
            <a:r>
              <a:rPr lang="id-ID" sz="2800" dirty="0" smtClean="0">
                <a:latin typeface="Gill Sans MT" pitchFamily="34" charset="0"/>
              </a:rPr>
              <a:t>Octo-final</a:t>
            </a:r>
            <a:endParaRPr lang="en-US" sz="2800" dirty="0" smtClean="0">
              <a:latin typeface="Gill Sans MT" pitchFamily="34" charset="0"/>
            </a:endParaRPr>
          </a:p>
          <a:p>
            <a:pPr algn="just"/>
            <a:r>
              <a:rPr lang="en-US" sz="2800" dirty="0" smtClean="0">
                <a:latin typeface="Gill Sans MT" pitchFamily="34" charset="0"/>
              </a:rPr>
              <a:t>	</a:t>
            </a:r>
            <a:r>
              <a:rPr lang="en-US" sz="2800" dirty="0" smtClean="0">
                <a:latin typeface="Gill Sans MT" pitchFamily="34" charset="0"/>
              </a:rPr>
              <a:t>			</a:t>
            </a:r>
            <a:r>
              <a:rPr lang="id-ID" sz="2800" dirty="0" smtClean="0">
                <a:latin typeface="Gill Sans MT" pitchFamily="34" charset="0"/>
              </a:rPr>
              <a:t>Quarter </a:t>
            </a:r>
            <a:r>
              <a:rPr lang="id-ID" sz="2800" dirty="0">
                <a:latin typeface="Gill Sans MT" pitchFamily="34" charset="0"/>
              </a:rPr>
              <a:t>Final</a:t>
            </a:r>
          </a:p>
          <a:p>
            <a:pPr algn="just"/>
            <a:r>
              <a:rPr lang="id-ID" sz="2800" dirty="0">
                <a:latin typeface="Gill Sans MT" pitchFamily="34" charset="0"/>
              </a:rPr>
              <a:t>		        </a:t>
            </a:r>
            <a:r>
              <a:rPr lang="en-US" sz="2800" dirty="0" smtClean="0">
                <a:latin typeface="Gill Sans MT" pitchFamily="34" charset="0"/>
              </a:rPr>
              <a:t>		</a:t>
            </a:r>
            <a:r>
              <a:rPr lang="id-ID" sz="2800" dirty="0" smtClean="0">
                <a:latin typeface="Gill Sans MT" pitchFamily="34" charset="0"/>
              </a:rPr>
              <a:t>Semi </a:t>
            </a:r>
            <a:r>
              <a:rPr lang="id-ID" sz="2800" dirty="0">
                <a:latin typeface="Gill Sans MT" pitchFamily="34" charset="0"/>
              </a:rPr>
              <a:t>Final</a:t>
            </a:r>
          </a:p>
          <a:p>
            <a:pPr algn="just"/>
            <a:r>
              <a:rPr lang="id-ID" sz="2800" dirty="0">
                <a:latin typeface="Gill Sans MT" pitchFamily="34" charset="0"/>
              </a:rPr>
              <a:t>		        </a:t>
            </a:r>
            <a:r>
              <a:rPr lang="en-US" sz="2800" dirty="0" smtClean="0">
                <a:latin typeface="Gill Sans MT" pitchFamily="34" charset="0"/>
              </a:rPr>
              <a:t>		</a:t>
            </a:r>
            <a:r>
              <a:rPr lang="id-ID" sz="2800" dirty="0" smtClean="0">
                <a:latin typeface="Gill Sans MT" pitchFamily="34" charset="0"/>
              </a:rPr>
              <a:t>Final</a:t>
            </a:r>
            <a:endParaRPr lang="id-ID" sz="2800" dirty="0">
              <a:latin typeface="Gill Sans MT" pitchFamily="34" charset="0"/>
            </a:endParaRPr>
          </a:p>
          <a:p>
            <a:pPr algn="just"/>
            <a:endParaRPr lang="id-ID" sz="2000" dirty="0">
              <a:latin typeface="Gill Sans MT" pitchFamily="34" charset="0"/>
            </a:endParaRPr>
          </a:p>
          <a:p>
            <a:pPr marL="360363" indent="-360363" algn="just">
              <a:buFont typeface="Arial" pitchFamily="34" charset="0"/>
              <a:buChar char="•"/>
            </a:pPr>
            <a:r>
              <a:rPr lang="en-US" sz="2000" dirty="0">
                <a:latin typeface="Gill Sans MT" pitchFamily="34" charset="0"/>
              </a:rPr>
              <a:t>Prepared Motion </a:t>
            </a:r>
            <a:r>
              <a:rPr lang="en-US" sz="2000" dirty="0" err="1">
                <a:latin typeface="Gill Sans MT" pitchFamily="34" charset="0"/>
              </a:rPr>
              <a:t>untuk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debat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 smtClean="0">
                <a:latin typeface="Gill Sans MT" pitchFamily="34" charset="0"/>
              </a:rPr>
              <a:t>dapat</a:t>
            </a:r>
            <a:r>
              <a:rPr lang="en-US" sz="2000" dirty="0" smtClean="0">
                <a:latin typeface="Gill Sans MT" pitchFamily="34" charset="0"/>
              </a:rPr>
              <a:t> </a:t>
            </a:r>
            <a:r>
              <a:rPr lang="en-US" sz="2000" dirty="0" err="1" smtClean="0">
                <a:latin typeface="Gill Sans MT" pitchFamily="34" charset="0"/>
              </a:rPr>
              <a:t>diakses</a:t>
            </a:r>
            <a:r>
              <a:rPr lang="en-US" sz="2000" dirty="0" smtClean="0">
                <a:latin typeface="Gill Sans MT" pitchFamily="34" charset="0"/>
              </a:rPr>
              <a:t> </a:t>
            </a:r>
            <a:r>
              <a:rPr lang="en-US" sz="2000" dirty="0" err="1" smtClean="0">
                <a:latin typeface="Gill Sans MT" pitchFamily="34" charset="0"/>
              </a:rPr>
              <a:t>melalui</a:t>
            </a:r>
            <a:r>
              <a:rPr lang="en-US" sz="2000" dirty="0" smtClean="0">
                <a:latin typeface="Gill Sans MT" pitchFamily="34" charset="0"/>
              </a:rPr>
              <a:t> </a:t>
            </a:r>
            <a:r>
              <a:rPr lang="en-US" sz="2000" dirty="0" smtClean="0">
                <a:latin typeface="Gill Sans MT" pitchFamily="34" charset="0"/>
              </a:rPr>
              <a:t>blog: </a:t>
            </a:r>
            <a:r>
              <a:rPr lang="en-US" sz="2000" b="1" dirty="0" smtClean="0">
                <a:latin typeface="Gill Sans MT" pitchFamily="34" charset="0"/>
              </a:rPr>
              <a:t>hilite2012.wordpress.com</a:t>
            </a:r>
            <a:r>
              <a:rPr lang="en-US" sz="2000" dirty="0" smtClean="0">
                <a:latin typeface="Gill Sans MT" pitchFamily="34" charset="0"/>
              </a:rPr>
              <a:t> </a:t>
            </a:r>
            <a:r>
              <a:rPr lang="en-US" sz="2000" dirty="0" err="1" smtClean="0">
                <a:latin typeface="Gill Sans MT" pitchFamily="34" charset="0"/>
              </a:rPr>
              <a:t>dan</a:t>
            </a:r>
            <a:r>
              <a:rPr lang="en-US" sz="2000" dirty="0" smtClean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akan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ada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i="1" dirty="0">
                <a:latin typeface="Gill Sans MT" pitchFamily="34" charset="0"/>
              </a:rPr>
              <a:t>Impromptu Motion (shock motion</a:t>
            </a:r>
            <a:r>
              <a:rPr lang="en-US" sz="2000" dirty="0">
                <a:latin typeface="Gill Sans MT" pitchFamily="34" charset="0"/>
              </a:rPr>
              <a:t>) </a:t>
            </a:r>
            <a:r>
              <a:rPr lang="en-US" sz="2000" dirty="0" err="1">
                <a:latin typeface="Gill Sans MT" pitchFamily="34" charset="0"/>
              </a:rPr>
              <a:t>untuk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beberapa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 smtClean="0">
                <a:latin typeface="Gill Sans MT" pitchFamily="34" charset="0"/>
              </a:rPr>
              <a:t>babak</a:t>
            </a:r>
            <a:r>
              <a:rPr lang="en-US" sz="2000" dirty="0" smtClean="0">
                <a:latin typeface="Gill Sans MT" pitchFamily="34" charset="0"/>
              </a:rPr>
              <a:t>, </a:t>
            </a:r>
            <a:r>
              <a:rPr lang="en-US" sz="2000" dirty="0" err="1">
                <a:latin typeface="Gill Sans MT" pitchFamily="34" charset="0"/>
              </a:rPr>
              <a:t>baik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pada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babak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kualifikasi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i="1" dirty="0">
                <a:latin typeface="Gill Sans MT" pitchFamily="34" charset="0"/>
              </a:rPr>
              <a:t>(pre-</a:t>
            </a:r>
            <a:r>
              <a:rPr lang="en-US" sz="2000" i="1" dirty="0" err="1">
                <a:latin typeface="Gill Sans MT" pitchFamily="34" charset="0"/>
              </a:rPr>
              <a:t>eliminary</a:t>
            </a:r>
            <a:r>
              <a:rPr lang="en-US" sz="2000" i="1" dirty="0">
                <a:latin typeface="Gill Sans MT" pitchFamily="34" charset="0"/>
              </a:rPr>
              <a:t> round</a:t>
            </a:r>
            <a:r>
              <a:rPr lang="en-US" sz="2000" dirty="0">
                <a:latin typeface="Gill Sans MT" pitchFamily="34" charset="0"/>
              </a:rPr>
              <a:t>) </a:t>
            </a:r>
            <a:r>
              <a:rPr lang="en-US" sz="2000" dirty="0" err="1">
                <a:latin typeface="Gill Sans MT" pitchFamily="34" charset="0"/>
              </a:rPr>
              <a:t>dan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babak</a:t>
            </a:r>
            <a:r>
              <a:rPr lang="en-US" sz="2000" dirty="0">
                <a:latin typeface="Gill Sans MT" pitchFamily="34" charset="0"/>
              </a:rPr>
              <a:t> </a:t>
            </a:r>
            <a:r>
              <a:rPr lang="en-US" sz="2000" dirty="0" err="1">
                <a:latin typeface="Gill Sans MT" pitchFamily="34" charset="0"/>
              </a:rPr>
              <a:t>eliminasi</a:t>
            </a:r>
            <a:r>
              <a:rPr lang="en-US" sz="2000" dirty="0">
                <a:latin typeface="Gill Sans MT" pitchFamily="34" charset="0"/>
              </a:rPr>
              <a:t> (</a:t>
            </a:r>
            <a:r>
              <a:rPr lang="en-US" sz="2000" i="1" dirty="0" err="1">
                <a:latin typeface="Gill Sans MT" pitchFamily="34" charset="0"/>
              </a:rPr>
              <a:t>eliminary</a:t>
            </a:r>
            <a:r>
              <a:rPr lang="en-US" sz="2000" i="1" dirty="0">
                <a:latin typeface="Gill Sans MT" pitchFamily="34" charset="0"/>
              </a:rPr>
              <a:t> round</a:t>
            </a:r>
            <a:r>
              <a:rPr lang="en-US" sz="2000" dirty="0" smtClean="0">
                <a:latin typeface="Gill Sans MT" pitchFamily="34" charset="0"/>
              </a:rPr>
              <a:t>).</a:t>
            </a:r>
            <a:endParaRPr lang="id-ID" sz="2000" dirty="0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Debate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International:</a:t>
            </a:r>
          </a:p>
          <a:p>
            <a:pPr lvl="1"/>
            <a:r>
              <a:rPr lang="en-US" sz="1800" dirty="0" smtClean="0"/>
              <a:t>THBT Drone Attacks Do More Harm Than Good</a:t>
            </a:r>
          </a:p>
          <a:p>
            <a:pPr lvl="1"/>
            <a:r>
              <a:rPr lang="en-US" sz="1800" dirty="0" smtClean="0"/>
              <a:t>THW Empower United States To </a:t>
            </a:r>
            <a:r>
              <a:rPr lang="en-US" sz="1800" dirty="0" err="1" smtClean="0"/>
              <a:t>Demrocratized</a:t>
            </a:r>
            <a:r>
              <a:rPr lang="en-US" sz="1800" dirty="0" smtClean="0"/>
              <a:t> Syria</a:t>
            </a:r>
          </a:p>
          <a:p>
            <a:pPr lvl="1"/>
            <a:r>
              <a:rPr lang="en-US" sz="1800" dirty="0" smtClean="0"/>
              <a:t>THW Support Pakistan To Condemn the Taliban</a:t>
            </a:r>
          </a:p>
          <a:p>
            <a:r>
              <a:rPr lang="en-US" sz="1800" dirty="0" smtClean="0"/>
              <a:t>Security:</a:t>
            </a:r>
          </a:p>
          <a:p>
            <a:pPr lvl="1"/>
            <a:r>
              <a:rPr lang="en-US" sz="1800" dirty="0" smtClean="0"/>
              <a:t>THBT the best way encountering terrorism action is by develop our intelligence system not by strengthen Special Force 88</a:t>
            </a:r>
          </a:p>
          <a:p>
            <a:pPr lvl="1"/>
            <a:r>
              <a:rPr lang="en-US" sz="1800" dirty="0" smtClean="0"/>
              <a:t>THBT terrorism wouldn’t exist if we’re define freedom </a:t>
            </a:r>
            <a:r>
              <a:rPr lang="en-US" sz="1800" dirty="0" err="1" smtClean="0"/>
              <a:t>ofspeech</a:t>
            </a:r>
            <a:r>
              <a:rPr lang="en-US" sz="1800" dirty="0" smtClean="0"/>
              <a:t> </a:t>
            </a:r>
            <a:r>
              <a:rPr lang="en-US" sz="1800" dirty="0" err="1" smtClean="0"/>
              <a:t>amendement</a:t>
            </a:r>
            <a:endParaRPr lang="en-US" sz="1800" dirty="0" smtClean="0"/>
          </a:p>
          <a:p>
            <a:pPr lvl="1"/>
            <a:r>
              <a:rPr lang="en-US" sz="1800" dirty="0" smtClean="0"/>
              <a:t>THW dismantle UN security council for their leniency on handling security matters </a:t>
            </a:r>
          </a:p>
          <a:p>
            <a:r>
              <a:rPr lang="en-US" sz="1800" dirty="0" smtClean="0"/>
              <a:t>Economy :</a:t>
            </a:r>
          </a:p>
          <a:p>
            <a:pPr lvl="1"/>
            <a:r>
              <a:rPr lang="en-US" sz="1800" dirty="0" smtClean="0"/>
              <a:t>THW close down outsourcing system in Indonesia to accelerate it’s economic development </a:t>
            </a:r>
          </a:p>
          <a:p>
            <a:pPr lvl="1"/>
            <a:r>
              <a:rPr lang="en-US" sz="1800" dirty="0" smtClean="0"/>
              <a:t>THBT other EU member should follow Spain action to take economic restructuring before they collapsed</a:t>
            </a:r>
          </a:p>
          <a:p>
            <a:pPr lvl="1"/>
            <a:r>
              <a:rPr lang="en-US" sz="1800" dirty="0" smtClean="0"/>
              <a:t>THBT global economic problems start with the incapability from every nation to develop their small scale industries as their economic foot step</a:t>
            </a:r>
          </a:p>
          <a:p>
            <a:pPr lvl="1">
              <a:buNone/>
            </a:pPr>
            <a:endParaRPr lang="en-US" sz="18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NEWEST DEADLINE!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Registration due date:</a:t>
            </a:r>
          </a:p>
          <a:p>
            <a:pPr>
              <a:buNone/>
            </a:pPr>
            <a:r>
              <a:rPr lang="en-US" dirty="0" smtClean="0"/>
              <a:t>	News reading and speech:</a:t>
            </a:r>
          </a:p>
          <a:p>
            <a:pPr marL="914400" indent="-914400">
              <a:buNone/>
            </a:pPr>
            <a:r>
              <a:rPr lang="en-US" dirty="0" smtClean="0"/>
              <a:t>	2 November 2012 by midnight</a:t>
            </a:r>
          </a:p>
          <a:p>
            <a:endParaRPr lang="en-US" dirty="0" smtClean="0"/>
          </a:p>
          <a:p>
            <a:r>
              <a:rPr lang="en-US" dirty="0" smtClean="0"/>
              <a:t>Debate : 9 November 2012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141</TotalTime>
  <Words>277</Words>
  <Application>Microsoft Office PowerPoint</Application>
  <PresentationFormat>On-screen Show (4:3)</PresentationFormat>
  <Paragraphs>71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Slide 1</vt:lpstr>
      <vt:lpstr>Slide 2</vt:lpstr>
      <vt:lpstr>Time Alocation</vt:lpstr>
      <vt:lpstr>Slide 4</vt:lpstr>
      <vt:lpstr>Motion Debate competition</vt:lpstr>
      <vt:lpstr>NEWEST DEADLINE!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VANNI</dc:creator>
  <cp:lastModifiedBy>Wulan</cp:lastModifiedBy>
  <cp:revision>26</cp:revision>
  <dcterms:created xsi:type="dcterms:W3CDTF">2011-02-22T14:58:20Z</dcterms:created>
  <dcterms:modified xsi:type="dcterms:W3CDTF">2012-11-02T09:18:34Z</dcterms:modified>
</cp:coreProperties>
</file>