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1" r:id="rId6"/>
    <p:sldId id="262" r:id="rId7"/>
    <p:sldId id="267" r:id="rId8"/>
    <p:sldId id="263" r:id="rId9"/>
    <p:sldId id="264" r:id="rId10"/>
    <p:sldId id="265" r:id="rId11"/>
    <p:sldId id="260" r:id="rId12"/>
    <p:sldId id="268"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9" autoAdjust="0"/>
    <p:restoredTop sz="94624" autoAdjust="0"/>
  </p:normalViewPr>
  <p:slideViewPr>
    <p:cSldViewPr>
      <p:cViewPr varScale="1">
        <p:scale>
          <a:sx n="69" d="100"/>
          <a:sy n="69" d="100"/>
        </p:scale>
        <p:origin x="-140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8" name="Titr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fr-FR" smtClean="0"/>
              <a:t>Cliquez pour modifier le style du titre</a:t>
            </a:r>
            <a:endParaRPr kumimoji="0" lang="en-US"/>
          </a:p>
        </p:txBody>
      </p:sp>
      <p:sp>
        <p:nvSpPr>
          <p:cNvPr id="28" name="Espace réservé de la date 27"/>
          <p:cNvSpPr>
            <a:spLocks noGrp="1"/>
          </p:cNvSpPr>
          <p:nvPr>
            <p:ph type="dt" sz="half" idx="10"/>
          </p:nvPr>
        </p:nvSpPr>
        <p:spPr/>
        <p:txBody>
          <a:bodyPr/>
          <a:lstStyle/>
          <a:p>
            <a:fld id="{AA309A6D-C09C-4548-B29A-6CF363A7E532}" type="datetimeFigureOut">
              <a:rPr lang="fr-FR" smtClean="0"/>
              <a:pPr/>
              <a:t>09/12/2011</a:t>
            </a:fld>
            <a:endParaRPr lang="fr-BE"/>
          </a:p>
        </p:txBody>
      </p:sp>
      <p:sp>
        <p:nvSpPr>
          <p:cNvPr id="17" name="Espace réservé du pied de page 16"/>
          <p:cNvSpPr>
            <a:spLocks noGrp="1"/>
          </p:cNvSpPr>
          <p:nvPr>
            <p:ph type="ftr" sz="quarter" idx="11"/>
          </p:nvPr>
        </p:nvSpPr>
        <p:spPr/>
        <p:txBody>
          <a:bodyPr/>
          <a:lstStyle/>
          <a:p>
            <a:endParaRPr lang="fr-BE"/>
          </a:p>
        </p:txBody>
      </p:sp>
      <p:sp>
        <p:nvSpPr>
          <p:cNvPr id="29" name="Espace réservé du numéro de diapositive 28"/>
          <p:cNvSpPr>
            <a:spLocks noGrp="1"/>
          </p:cNvSpPr>
          <p:nvPr>
            <p:ph type="sldNum" sz="quarter" idx="12"/>
          </p:nvPr>
        </p:nvSpPr>
        <p:spPr/>
        <p:txBody>
          <a:bodyPr/>
          <a:lstStyle/>
          <a:p>
            <a:fld id="{CF4668DC-857F-487D-BFFA-8C0CA5037977}" type="slidenum">
              <a:rPr lang="fr-BE" smtClean="0"/>
              <a:pPr/>
              <a:t>‹N°›</a:t>
            </a:fld>
            <a:endParaRPr lang="fr-BE"/>
          </a:p>
        </p:txBody>
      </p:sp>
      <p:sp>
        <p:nvSpPr>
          <p:cNvPr id="9" name="Sous-titr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09/12/2011</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09/12/2011</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09/12/2011</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09/12/2011</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a:xfrm>
            <a:off x="7924800" y="6416675"/>
            <a:ext cx="762000" cy="365125"/>
          </a:xfrm>
        </p:spPr>
        <p:txBody>
          <a:bodyPr/>
          <a:lstStyle/>
          <a:p>
            <a:fld id="{CF4668DC-857F-487D-BFFA-8C0CA5037977}" type="slidenum">
              <a:rPr lang="fr-BE" smtClean="0"/>
              <a:pPr/>
              <a:t>‹N°›</a:t>
            </a:fld>
            <a:endParaRPr lang="fr-B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09/12/2011</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AA309A6D-C09C-4548-B29A-6CF363A7E532}" type="datetimeFigureOut">
              <a:rPr lang="fr-FR" smtClean="0"/>
              <a:pPr/>
              <a:t>09/12/2011</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AA309A6D-C09C-4548-B29A-6CF363A7E532}" type="datetimeFigureOut">
              <a:rPr lang="fr-FR" smtClean="0"/>
              <a:pPr/>
              <a:t>09/12/2011</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09/12/2011</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09/12/2011</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fr-FR" smtClean="0">
                <a:solidFill>
                  <a:schemeClr val="lt1"/>
                </a:solidFill>
                <a:latin typeface="+mn-lt"/>
                <a:ea typeface="+mn-ea"/>
                <a:cs typeface="+mn-cs"/>
              </a:rPr>
              <a:t>Cliquez sur l'icône pour ajouter une image</a:t>
            </a:r>
            <a:endParaRPr kumimoji="0" lang="en-US" dirty="0">
              <a:solidFill>
                <a:schemeClr val="lt1"/>
              </a:solidFill>
              <a:latin typeface="+mn-lt"/>
              <a:ea typeface="+mn-ea"/>
              <a:cs typeface="+mn-cs"/>
            </a:endParaRPr>
          </a:p>
        </p:txBody>
      </p:sp>
      <p:sp>
        <p:nvSpPr>
          <p:cNvPr id="4" name="Espace réservé du texte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09/12/2011</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Espace réservé du titre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A309A6D-C09C-4548-B29A-6CF363A7E532}" type="datetimeFigureOut">
              <a:rPr lang="fr-FR" smtClean="0"/>
              <a:pPr/>
              <a:t>09/12/2011</a:t>
            </a:fld>
            <a:endParaRPr lang="fr-BE"/>
          </a:p>
        </p:txBody>
      </p:sp>
      <p:sp>
        <p:nvSpPr>
          <p:cNvPr id="3" name="Espace réservé du pied de page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fr-BE"/>
          </a:p>
        </p:txBody>
      </p:sp>
      <p:sp>
        <p:nvSpPr>
          <p:cNvPr id="23" name="Espace réservé du numéro de diapositive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F4668DC-857F-487D-BFFA-8C0CA5037977}" type="slidenum">
              <a:rPr lang="fr-BE" smtClean="0"/>
              <a:pPr/>
              <a:t>‹N°›</a:t>
            </a:fld>
            <a:endParaRPr lang="fr-BE"/>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billelou\Desktop\La%20&#171;%20ville%20radieuse%20&#187;%20de%20Le%20Corbusier.mp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5.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23528" y="404664"/>
            <a:ext cx="8229600" cy="1828800"/>
          </a:xfrm>
        </p:spPr>
        <p:txBody>
          <a:bodyPr>
            <a:normAutofit fontScale="90000"/>
          </a:bodyPr>
          <a:lstStyle/>
          <a:p>
            <a:r>
              <a:rPr lang="fr-FR" sz="6600" b="1" dirty="0" smtClean="0"/>
              <a:t>La ville radieuse </a:t>
            </a:r>
            <a:r>
              <a:rPr lang="fr-FR" sz="6600" dirty="0" smtClean="0"/>
              <a:t/>
            </a:r>
            <a:br>
              <a:rPr lang="fr-FR" sz="6600" dirty="0" smtClean="0"/>
            </a:br>
            <a:r>
              <a:rPr lang="fr-FR" sz="4000" b="1" dirty="0" smtClean="0"/>
              <a:t>le </a:t>
            </a:r>
            <a:r>
              <a:rPr lang="fr-FR" sz="4000" b="1" dirty="0" err="1" smtClean="0"/>
              <a:t>corbusier</a:t>
            </a:r>
            <a:endParaRPr lang="fr-FR" sz="4000" b="1" dirty="0"/>
          </a:p>
        </p:txBody>
      </p:sp>
      <p:pic>
        <p:nvPicPr>
          <p:cNvPr id="4" name="Image 3" descr="410x480_2049_1975.jpg"/>
          <p:cNvPicPr>
            <a:picLocks noChangeAspect="1"/>
          </p:cNvPicPr>
          <p:nvPr/>
        </p:nvPicPr>
        <p:blipFill>
          <a:blip r:embed="rId2" cstate="print"/>
          <a:stretch>
            <a:fillRect/>
          </a:stretch>
        </p:blipFill>
        <p:spPr>
          <a:xfrm>
            <a:off x="323528" y="2564904"/>
            <a:ext cx="3905250" cy="3850382"/>
          </a:xfrm>
          <a:prstGeom prst="rect">
            <a:avLst/>
          </a:prstGeom>
        </p:spPr>
      </p:pic>
      <p:pic>
        <p:nvPicPr>
          <p:cNvPr id="5" name="Image 4" descr="410x480_2049_1982.jpg"/>
          <p:cNvPicPr>
            <a:picLocks noChangeAspect="1"/>
          </p:cNvPicPr>
          <p:nvPr/>
        </p:nvPicPr>
        <p:blipFill>
          <a:blip r:embed="rId3" cstate="print"/>
          <a:stretch>
            <a:fillRect/>
          </a:stretch>
        </p:blipFill>
        <p:spPr>
          <a:xfrm>
            <a:off x="4932040" y="2564905"/>
            <a:ext cx="3895725" cy="3816424"/>
          </a:xfrm>
          <a:prstGeom prst="rect">
            <a:avLst/>
          </a:prstGeom>
        </p:spPr>
      </p:pic>
    </p:spTree>
  </p:cSld>
  <p:clrMapOvr>
    <a:masterClrMapping/>
  </p:clrMapOvr>
  <p:transition advTm="3000">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410x480_2049_1985.jpg"/>
          <p:cNvPicPr>
            <a:picLocks noChangeAspect="1"/>
          </p:cNvPicPr>
          <p:nvPr/>
        </p:nvPicPr>
        <p:blipFill>
          <a:blip r:embed="rId2" cstate="print"/>
          <a:stretch>
            <a:fillRect/>
          </a:stretch>
        </p:blipFill>
        <p:spPr>
          <a:xfrm>
            <a:off x="179512" y="3861048"/>
            <a:ext cx="3905250" cy="2724150"/>
          </a:xfrm>
          <a:prstGeom prst="rect">
            <a:avLst/>
          </a:prstGeom>
        </p:spPr>
      </p:pic>
      <p:pic>
        <p:nvPicPr>
          <p:cNvPr id="4" name="Image 3" descr="410x480_2049_1982.jpg"/>
          <p:cNvPicPr>
            <a:picLocks noChangeAspect="1"/>
          </p:cNvPicPr>
          <p:nvPr/>
        </p:nvPicPr>
        <p:blipFill>
          <a:blip r:embed="rId3" cstate="print"/>
          <a:stretch>
            <a:fillRect/>
          </a:stretch>
        </p:blipFill>
        <p:spPr>
          <a:xfrm>
            <a:off x="251520" y="332657"/>
            <a:ext cx="3240360" cy="3351277"/>
          </a:xfrm>
          <a:prstGeom prst="rect">
            <a:avLst/>
          </a:prstGeom>
        </p:spPr>
      </p:pic>
      <p:pic>
        <p:nvPicPr>
          <p:cNvPr id="5" name="Picture 4"/>
          <p:cNvPicPr>
            <a:picLocks noChangeAspect="1" noChangeArrowheads="1"/>
          </p:cNvPicPr>
          <p:nvPr/>
        </p:nvPicPr>
        <p:blipFill>
          <a:blip r:embed="rId4" cstate="print"/>
          <a:srcRect/>
          <a:stretch>
            <a:fillRect/>
          </a:stretch>
        </p:blipFill>
        <p:spPr bwMode="auto">
          <a:xfrm>
            <a:off x="3707903" y="476672"/>
            <a:ext cx="5201573" cy="2880320"/>
          </a:xfrm>
          <a:prstGeom prst="rect">
            <a:avLst/>
          </a:prstGeom>
          <a:noFill/>
          <a:ln w="9525">
            <a:noFill/>
            <a:miter lim="800000"/>
            <a:headEnd/>
            <a:tailEnd/>
          </a:ln>
          <a:effectLst/>
        </p:spPr>
      </p:pic>
      <p:pic>
        <p:nvPicPr>
          <p:cNvPr id="6" name="Picture 5"/>
          <p:cNvPicPr>
            <a:picLocks noChangeAspect="1" noChangeArrowheads="1"/>
          </p:cNvPicPr>
          <p:nvPr/>
        </p:nvPicPr>
        <p:blipFill>
          <a:blip r:embed="rId5" cstate="print"/>
          <a:srcRect/>
          <a:stretch>
            <a:fillRect/>
          </a:stretch>
        </p:blipFill>
        <p:spPr bwMode="auto">
          <a:xfrm>
            <a:off x="4136472" y="3789040"/>
            <a:ext cx="4731062" cy="28083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p:txBody>
          <a:bodyPr/>
          <a:lstStyle/>
          <a:p>
            <a:r>
              <a:rPr lang="fr-FR"/>
              <a:t>Ville radieuse… Village radieux</a:t>
            </a:r>
          </a:p>
        </p:txBody>
      </p:sp>
      <p:pic>
        <p:nvPicPr>
          <p:cNvPr id="6" name="Picture 4"/>
          <p:cNvPicPr>
            <a:picLocks noChangeAspect="1" noChangeArrowheads="1"/>
          </p:cNvPicPr>
          <p:nvPr/>
        </p:nvPicPr>
        <p:blipFill>
          <a:blip r:embed="rId2" cstate="print"/>
          <a:srcRect/>
          <a:stretch>
            <a:fillRect/>
          </a:stretch>
        </p:blipFill>
        <p:spPr bwMode="auto">
          <a:xfrm>
            <a:off x="971600" y="1772816"/>
            <a:ext cx="7416800" cy="4679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La « ville radieuse » de Le Corbusier.mp4">
            <a:hlinkClick r:id="" action="ppaction://media"/>
          </p:cNvPr>
          <p:cNvPicPr>
            <a:picLocks noGrp="1" noRot="1" noChangeAspect="1"/>
          </p:cNvPicPr>
          <p:nvPr>
            <p:ph idx="1"/>
            <a:videoFile r:link="rId1"/>
          </p:nvPr>
        </p:nvPicPr>
        <p:blipFill>
          <a:blip r:embed="rId3" cstate="print"/>
          <a:stretch>
            <a:fillRect/>
          </a:stretch>
        </p:blipFill>
        <p:spPr>
          <a:xfrm>
            <a:off x="683568" y="332656"/>
            <a:ext cx="7920880" cy="5688632"/>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548680"/>
            <a:ext cx="8534400" cy="758952"/>
          </a:xfrm>
        </p:spPr>
        <p:txBody>
          <a:bodyPr>
            <a:normAutofit fontScale="90000"/>
          </a:bodyPr>
          <a:lstStyle/>
          <a:p>
            <a:r>
              <a:rPr lang="fr-FR" sz="4400" b="1" dirty="0" smtClean="0">
                <a:solidFill>
                  <a:srgbClr val="00B050"/>
                </a:solidFill>
              </a:rPr>
              <a:t>Biographie de Le Corbusier</a:t>
            </a:r>
            <a:r>
              <a:rPr lang="fr-FR" dirty="0" smtClean="0"/>
              <a:t/>
            </a:r>
            <a:br>
              <a:rPr lang="fr-FR" dirty="0" smtClean="0"/>
            </a:br>
            <a:endParaRPr lang="fr-FR" dirty="0"/>
          </a:p>
        </p:txBody>
      </p:sp>
      <p:sp>
        <p:nvSpPr>
          <p:cNvPr id="4" name="Rectangle à coins arrondis 3"/>
          <p:cNvSpPr/>
          <p:nvPr/>
        </p:nvSpPr>
        <p:spPr>
          <a:xfrm>
            <a:off x="683568" y="1484784"/>
            <a:ext cx="7776864" cy="48965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smtClean="0"/>
          </a:p>
          <a:p>
            <a:pPr algn="ctr"/>
            <a:r>
              <a:rPr lang="fr-FR" dirty="0" smtClean="0"/>
              <a:t>Charles-Édouard Jeanneret naît à La-Chaux-de-Fonds dans le canton de Neuchâtel (en Suisse) le 6 octobre 1887. Il prend le pseudonyme de Le Corbusier en 1920 du nom d’un de ses ancêtres : Le </a:t>
            </a:r>
            <a:r>
              <a:rPr lang="fr-FR" dirty="0" err="1" smtClean="0"/>
              <a:t>Corbésier</a:t>
            </a:r>
            <a:r>
              <a:rPr lang="fr-FR" dirty="0" smtClean="0"/>
              <a:t>.</a:t>
            </a:r>
          </a:p>
          <a:p>
            <a:pPr algn="ctr"/>
            <a:endParaRPr lang="fr-FR" dirty="0" smtClean="0"/>
          </a:p>
          <a:p>
            <a:pPr algn="ctr"/>
            <a:r>
              <a:rPr lang="fr-FR" dirty="0" smtClean="0"/>
              <a:t>Élève studieux, il partage avec son père la passion des courses en montagne et le dessin. À 13 ans, il est inscrit à l’École d’Art de La-Chaux-de-Fonds, spécialisée dans les métiers de la décoration et de la gravure des montres. Son maître, Charles L’</a:t>
            </a:r>
            <a:r>
              <a:rPr lang="fr-FR" dirty="0" err="1" smtClean="0"/>
              <a:t>Eplattenier</a:t>
            </a:r>
            <a:r>
              <a:rPr lang="fr-FR" dirty="0" smtClean="0"/>
              <a:t>, joue un rôle décisif dans l’avenir du jeune Charles-Édouard qui se sent attiré par la peinture mais que L’</a:t>
            </a:r>
            <a:r>
              <a:rPr lang="fr-FR" dirty="0" err="1" smtClean="0"/>
              <a:t>Eplattenier</a:t>
            </a:r>
            <a:r>
              <a:rPr lang="fr-FR" dirty="0" smtClean="0"/>
              <a:t> pousse vers l’architecture. De son enseignement proche du courant naturaliste et de l’Art Nouveau, Le Corbusier garde un profond respect pour la nature. Charles-Édouard entre donc au cours supérieur d’art et de décoration créé en 1905 par L’</a:t>
            </a:r>
            <a:r>
              <a:rPr lang="fr-FR" dirty="0" err="1" smtClean="0"/>
              <a:t>Eplattenier</a:t>
            </a:r>
            <a:r>
              <a:rPr lang="fr-FR" dirty="0" smtClean="0"/>
              <a:t> qui enseigne l’architecture et la décoration. Pendant cette formation, il a l’occasion de réaliser sa première commande : la construction de la villa </a:t>
            </a:r>
            <a:r>
              <a:rPr lang="fr-FR" dirty="0" err="1" smtClean="0"/>
              <a:t>Fallet</a:t>
            </a:r>
            <a:r>
              <a:rPr lang="fr-FR" dirty="0" smtClean="0"/>
              <a:t>.</a:t>
            </a:r>
          </a:p>
          <a:p>
            <a:pPr algn="ctr"/>
            <a:endParaRPr lang="fr-FR" dirty="0" smtClean="0"/>
          </a:p>
          <a:p>
            <a:pPr algn="ctr"/>
            <a:endParaRPr lang="fr-FR" dirty="0"/>
          </a:p>
        </p:txBody>
      </p:sp>
    </p:spTree>
  </p:cSld>
  <p:clrMapOvr>
    <a:masterClrMapping/>
  </p:clrMapOvr>
  <p:transition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971600" y="332656"/>
            <a:ext cx="7199312" cy="864096"/>
          </a:xfrm>
          <a:prstGeom prst="rect">
            <a:avLst/>
          </a:prstGeom>
        </p:spPr>
        <p:txBody>
          <a:bodyPr vert="horz" anchor="ctr">
            <a:normAutofit fontScale="70000" lnSpcReduction="20000"/>
            <a:scene3d>
              <a:camera prst="orthographicFront"/>
              <a:lightRig rig="soft" dir="t">
                <a:rot lat="0" lon="0" rev="1680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L’appel à Corbusier</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41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  </a:t>
            </a:r>
            <a:endParaRPr kumimoji="0" lang="fr-FR" sz="41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sp>
        <p:nvSpPr>
          <p:cNvPr id="6" name="Rectangle à coins arrondis 5"/>
          <p:cNvSpPr/>
          <p:nvPr/>
        </p:nvSpPr>
        <p:spPr>
          <a:xfrm>
            <a:off x="1043608" y="1412776"/>
            <a:ext cx="7416824" cy="48245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accent6">
                    <a:lumMod val="75000"/>
                  </a:schemeClr>
                </a:solidFill>
                <a:latin typeface="Arial" pitchFamily="34" charset="0"/>
                <a:cs typeface="Arial" pitchFamily="34" charset="0"/>
              </a:rPr>
              <a:t>« Le Corbusier ne restez pas qu’en ville ! Pensez-vous que nous lisons d’un œil indifférent les descriptions de votre « Ville Radieuse » ? Voulez-vous un peu vous occuper de nous, regarder nos campagnes, nos fermes, nos champs, nos villages… Dans mon village, pendant le dîner, un soir, la poutre maîtresse de la charpente d’une maison a cédé, la famille fut écrasée. La menace est sur chaque maison. La tuberculose est chez nous, dans les campagnes. Le marasme est dans nos cœurs, à la campagne. La campagne française s’étiole, s’éteint. Corbusier, il faut nous donner « la Ferme radieuse », « le Village radieux »</a:t>
            </a:r>
          </a:p>
          <a:p>
            <a:pPr algn="ct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3568" y="548680"/>
            <a:ext cx="7488832" cy="1152128"/>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L’appel à </a:t>
            </a:r>
            <a:r>
              <a:rPr kumimoji="0" lang="fr-FR" sz="3200" b="1" i="0" u="none" strike="noStrike" kern="1200" cap="none" spc="0" normalizeH="0" baseline="0" noProof="0" dirty="0" err="1"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Corbu</a:t>
            </a:r>
            <a:r>
              <a:rPr kumimoji="0" lang="fr-FR" sz="32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 : le programme de la ferme radieuse</a:t>
            </a:r>
            <a:endParaRPr kumimoji="0" lang="fr-FR" sz="32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sp>
        <p:nvSpPr>
          <p:cNvPr id="3" name="Rectangle à coins arrondis 2"/>
          <p:cNvSpPr/>
          <p:nvPr/>
        </p:nvSpPr>
        <p:spPr>
          <a:xfrm>
            <a:off x="611560" y="1700808"/>
            <a:ext cx="7992888" cy="47525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accent6">
                    <a:lumMod val="75000"/>
                  </a:schemeClr>
                </a:solidFill>
                <a:latin typeface="Arial" pitchFamily="34" charset="0"/>
                <a:cs typeface="Arial" pitchFamily="34" charset="0"/>
              </a:rPr>
              <a:t>« Nous voulons posséder les libertés de l’homme de la ville; arrachez-nous à notre sale cheminée de ferme qui est le signe de notre état primitif : la face grillée par le feu, le dos glacé par l’humidité du logis. Nous voulons des radiateurs et nous flanquerons à la porte les amateurs de pittoresque campagnard qui jacassent avec inconscience et poétisent nos « belles cheminées et les douces veillées devant l’âtre »! Nous voulons des logis « sur pilotis ». Oui nous en avons assez d’être les pieds dans le fumier, dans la boue et assez de cette humidité de terre battue qui nous accable de rhumatismes. Ouvrez nous des fenêtres. Enlevez le fumier devant notre table. Donnez nous les moyens d’être propres et sains comme les gens de la ville. Nous voulons nous laver !»</a:t>
            </a:r>
          </a:p>
          <a:p>
            <a:pPr algn="ct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683568" y="1484784"/>
            <a:ext cx="7848872" cy="50405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8640" lvl="0" indent="-411480">
              <a:lnSpc>
                <a:spcPct val="175000"/>
              </a:lnSpc>
              <a:spcBef>
                <a:spcPct val="20000"/>
              </a:spcBef>
              <a:buClr>
                <a:schemeClr val="tx1">
                  <a:shade val="95000"/>
                </a:schemeClr>
              </a:buClr>
              <a:buSzPct val="65000"/>
              <a:buFont typeface="Wingdings 2"/>
              <a:buChar char=""/>
              <a:defRPr/>
            </a:pPr>
            <a:r>
              <a:rPr lang="fr-FR" b="1" dirty="0" smtClean="0">
                <a:solidFill>
                  <a:schemeClr val="accent6">
                    <a:lumMod val="75000"/>
                  </a:schemeClr>
                </a:solidFill>
                <a:latin typeface="Arial" pitchFamily="34" charset="0"/>
                <a:cs typeface="Arial" pitchFamily="34" charset="0"/>
              </a:rPr>
              <a:t>« </a:t>
            </a:r>
            <a:r>
              <a:rPr lang="fr-FR" b="1" i="1" dirty="0" smtClean="0">
                <a:solidFill>
                  <a:schemeClr val="accent6">
                    <a:lumMod val="75000"/>
                  </a:schemeClr>
                </a:solidFill>
                <a:latin typeface="Arial" pitchFamily="34" charset="0"/>
                <a:cs typeface="Arial" pitchFamily="34" charset="0"/>
              </a:rPr>
              <a:t>Malgré les petits sourires de certains, nous maintiendrons le beau vocable de « Village radieux » à notre village type, parce qu’il représente vraiment une vision radieuse de renaissance dans nos campagnes, et parce que rien, hormis l’égoïsme des classes possédantes et d’une époque, ne peut empêcher cette vision de se réaliser dans le concret. Il est difficile, pour quiconque n’a pas vécu dans nos petits villages et bourgs, d’imaginer quelles divisions, quelles luttes, quelles pourritures en sont le pain quotidien</a:t>
            </a:r>
            <a:r>
              <a:rPr lang="fr-FR" b="1" dirty="0" smtClean="0">
                <a:solidFill>
                  <a:schemeClr val="accent6">
                    <a:lumMod val="75000"/>
                  </a:schemeClr>
                </a:solidFill>
                <a:latin typeface="Arial" pitchFamily="34" charset="0"/>
                <a:cs typeface="Arial" pitchFamily="34" charset="0"/>
              </a:rPr>
              <a:t>  »</a:t>
            </a:r>
            <a:endParaRPr lang="fr-FR" b="1" dirty="0">
              <a:solidFill>
                <a:schemeClr val="accent6">
                  <a:lumMod val="75000"/>
                </a:schemeClr>
              </a:solidFill>
              <a:latin typeface="Arial" pitchFamily="34" charset="0"/>
              <a:cs typeface="Arial" pitchFamily="34" charset="0"/>
            </a:endParaRPr>
          </a:p>
        </p:txBody>
      </p:sp>
      <p:sp>
        <p:nvSpPr>
          <p:cNvPr id="5" name="Rectangle 2"/>
          <p:cNvSpPr txBox="1">
            <a:spLocks noChangeArrowheads="1"/>
          </p:cNvSpPr>
          <p:nvPr/>
        </p:nvSpPr>
        <p:spPr>
          <a:xfrm>
            <a:off x="611560" y="332656"/>
            <a:ext cx="7776864" cy="792088"/>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600" b="1" i="0" u="none" strike="noStrike" kern="1200" cap="none" spc="0" normalizeH="0" baseline="0" noProof="0"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rPr>
              <a:t>Ville radieuse… Village radieux</a:t>
            </a:r>
            <a:endParaRPr kumimoji="0" lang="fr-FR" sz="3600" b="1" i="0" u="none" strike="noStrike" kern="1200" cap="none" spc="0" normalizeH="0" baseline="0" noProof="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cstate="print"/>
          <a:srcRect/>
          <a:stretch>
            <a:fillRect/>
          </a:stretch>
        </p:blipFill>
        <p:spPr bwMode="auto">
          <a:xfrm>
            <a:off x="1403648" y="1268760"/>
            <a:ext cx="6121400" cy="5256212"/>
          </a:xfrm>
          <a:prstGeom prst="rect">
            <a:avLst/>
          </a:prstGeom>
          <a:noFill/>
          <a:ln w="9525">
            <a:noFill/>
            <a:miter lim="800000"/>
            <a:headEnd/>
            <a:tailEnd/>
          </a:ln>
          <a:effectLst/>
        </p:spPr>
      </p:pic>
      <p:sp>
        <p:nvSpPr>
          <p:cNvPr id="4" name="Text Box 4"/>
          <p:cNvSpPr txBox="1">
            <a:spLocks noChangeArrowheads="1"/>
          </p:cNvSpPr>
          <p:nvPr/>
        </p:nvSpPr>
        <p:spPr bwMode="auto">
          <a:xfrm>
            <a:off x="1259632" y="476672"/>
            <a:ext cx="5040560" cy="461665"/>
          </a:xfrm>
          <a:prstGeom prst="rect">
            <a:avLst/>
          </a:prstGeom>
          <a:noFill/>
          <a:ln w="9525">
            <a:noFill/>
            <a:miter lim="800000"/>
            <a:headEnd/>
            <a:tailEnd/>
          </a:ln>
          <a:effectLst/>
        </p:spPr>
        <p:txBody>
          <a:bodyPr wrap="square">
            <a:spAutoFit/>
          </a:bodyPr>
          <a:lstStyle/>
          <a:p>
            <a:pPr algn="l"/>
            <a:r>
              <a:rPr lang="fr-FR" sz="2400" b="1" u="none" dirty="0"/>
              <a:t>Schéma Le Corbusier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3"/>
          <p:cNvSpPr>
            <a:spLocks noGrp="1"/>
          </p:cNvSpPr>
          <p:nvPr>
            <p:ph type="sldNum" sz="quarter" idx="10"/>
          </p:nvPr>
        </p:nvSpPr>
        <p:spPr/>
        <p:txBody>
          <a:bodyPr/>
          <a:lstStyle/>
          <a:p>
            <a:fld id="{02D52D57-9457-4E5F-BFC7-ABE4D3A7A98C}" type="slidenum">
              <a:rPr lang="fr-FR"/>
              <a:pPr/>
              <a:t>7</a:t>
            </a:fld>
            <a:endParaRPr lang="fr-FR"/>
          </a:p>
        </p:txBody>
      </p:sp>
      <p:sp>
        <p:nvSpPr>
          <p:cNvPr id="786434" name="Rectangle 2"/>
          <p:cNvSpPr>
            <a:spLocks noGrp="1" noChangeArrowheads="1"/>
          </p:cNvSpPr>
          <p:nvPr>
            <p:ph type="title"/>
          </p:nvPr>
        </p:nvSpPr>
        <p:spPr>
          <a:xfrm>
            <a:off x="827088" y="31750"/>
            <a:ext cx="7116762" cy="685800"/>
          </a:xfrm>
        </p:spPr>
        <p:txBody>
          <a:bodyPr>
            <a:normAutofit fontScale="90000"/>
          </a:bodyPr>
          <a:lstStyle/>
          <a:p>
            <a:r>
              <a:rPr lang="fr-FR" dirty="0"/>
              <a:t>L’organisation du village</a:t>
            </a:r>
          </a:p>
        </p:txBody>
      </p:sp>
      <p:sp>
        <p:nvSpPr>
          <p:cNvPr id="786435" name="Rectangle 3"/>
          <p:cNvSpPr>
            <a:spLocks noGrp="1" noChangeArrowheads="1"/>
          </p:cNvSpPr>
          <p:nvPr>
            <p:ph type="body" idx="1"/>
          </p:nvPr>
        </p:nvSpPr>
        <p:spPr>
          <a:xfrm>
            <a:off x="298450" y="908050"/>
            <a:ext cx="8594725" cy="5329238"/>
          </a:xfrm>
        </p:spPr>
        <p:txBody>
          <a:bodyPr>
            <a:normAutofit lnSpcReduction="10000"/>
          </a:bodyPr>
          <a:lstStyle/>
          <a:p>
            <a:pPr>
              <a:lnSpc>
                <a:spcPct val="145000"/>
              </a:lnSpc>
            </a:pPr>
            <a:r>
              <a:rPr lang="fr-FR" dirty="0"/>
              <a:t>Le club, la maison des jeunes : </a:t>
            </a:r>
            <a:r>
              <a:rPr lang="fr-FR" sz="1600" b="0" i="1" dirty="0">
                <a:cs typeface="Arial" pitchFamily="34" charset="0"/>
              </a:rPr>
              <a:t>« Ce club, véritable ensemble administratif et éducatif, hors de tout parti et de toute religion, accueille les usagers de tous âges et devient le centre vivant de la commune »</a:t>
            </a:r>
          </a:p>
          <a:p>
            <a:pPr>
              <a:lnSpc>
                <a:spcPct val="145000"/>
              </a:lnSpc>
            </a:pPr>
            <a:r>
              <a:rPr lang="fr-FR" dirty="0">
                <a:cs typeface="Arial" pitchFamily="34" charset="0"/>
              </a:rPr>
              <a:t>Le syndicat communal, le silo coopératif : </a:t>
            </a:r>
            <a:r>
              <a:rPr lang="fr-FR" sz="1600" b="0" dirty="0">
                <a:cs typeface="Arial" pitchFamily="34" charset="0"/>
              </a:rPr>
              <a:t>« </a:t>
            </a:r>
            <a:r>
              <a:rPr lang="fr-FR" sz="1600" b="0" i="1" dirty="0">
                <a:cs typeface="Arial" pitchFamily="34" charset="0"/>
              </a:rPr>
              <a:t>Le silo coopératif communal, propriété du syndicat communal, est l’assurance-sécurité du village et aussi du pays entier »</a:t>
            </a:r>
          </a:p>
          <a:p>
            <a:pPr>
              <a:lnSpc>
                <a:spcPct val="145000"/>
              </a:lnSpc>
            </a:pPr>
            <a:r>
              <a:rPr lang="fr-FR" dirty="0">
                <a:cs typeface="Arial" pitchFamily="34" charset="0"/>
              </a:rPr>
              <a:t>L’atelier syndical : </a:t>
            </a:r>
            <a:r>
              <a:rPr lang="fr-FR" sz="1600" b="0" i="1" dirty="0">
                <a:cs typeface="Arial" pitchFamily="34" charset="0"/>
              </a:rPr>
              <a:t>« L’artisanat rural était en voie de disparition et c’était une catastrophe. C’est aux paysans de susciter un nouvel artisanat en appelant au besoin les ouvriers en surnombre dans les villes »</a:t>
            </a:r>
          </a:p>
          <a:p>
            <a:pPr>
              <a:lnSpc>
                <a:spcPct val="145000"/>
              </a:lnSpc>
            </a:pPr>
            <a:r>
              <a:rPr lang="fr-FR" dirty="0">
                <a:cs typeface="Arial" pitchFamily="34" charset="0"/>
              </a:rPr>
              <a:t>La coopérative de distribution</a:t>
            </a:r>
            <a:r>
              <a:rPr lang="fr-FR" b="0" i="1" dirty="0">
                <a:cs typeface="Arial" pitchFamily="34" charset="0"/>
              </a:rPr>
              <a:t> : </a:t>
            </a:r>
            <a:r>
              <a:rPr lang="fr-FR" sz="1600" b="0" i="1" dirty="0">
                <a:cs typeface="Arial" pitchFamily="34" charset="0"/>
              </a:rPr>
              <a:t>« Le jour où les ruraux trouveront pour eux, chez eux, toutes les commodités, qui sont jusqu’à présent l’apanage des villes, ils n’auront plus aucune raison de partir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texte 2"/>
          <p:cNvSpPr>
            <a:spLocks noGrp="1"/>
          </p:cNvSpPr>
          <p:nvPr>
            <p:ph type="body" idx="1"/>
          </p:nvPr>
        </p:nvSpPr>
        <p:spPr/>
        <p:txBody>
          <a:bodyPr/>
          <a:lstStyle/>
          <a:p>
            <a:endParaRPr lang="fr-FR" dirty="0"/>
          </a:p>
        </p:txBody>
      </p:sp>
      <p:sp>
        <p:nvSpPr>
          <p:cNvPr id="4" name="Espace réservé du texte 3"/>
          <p:cNvSpPr>
            <a:spLocks noGrp="1"/>
          </p:cNvSpPr>
          <p:nvPr>
            <p:ph type="body" sz="half" idx="3"/>
          </p:nvPr>
        </p:nvSpPr>
        <p:spPr/>
        <p:txBody>
          <a:bodyPr/>
          <a:lstStyle/>
          <a:p>
            <a:endParaRPr lang="fr-FR" dirty="0"/>
          </a:p>
        </p:txBody>
      </p:sp>
      <p:pic>
        <p:nvPicPr>
          <p:cNvPr id="7" name="Espace réservé du contenu 6" descr="410x480_2049_1975.jpg"/>
          <p:cNvPicPr>
            <a:picLocks noGrp="1" noChangeAspect="1"/>
          </p:cNvPicPr>
          <p:nvPr>
            <p:ph sz="quarter" idx="2"/>
          </p:nvPr>
        </p:nvPicPr>
        <p:blipFill>
          <a:blip r:embed="rId2" cstate="print"/>
          <a:stretch>
            <a:fillRect/>
          </a:stretch>
        </p:blipFill>
        <p:spPr>
          <a:xfrm>
            <a:off x="539552" y="3203026"/>
            <a:ext cx="3600400" cy="32842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Espace réservé du contenu 7" descr="410x480_2049_1978.jpg"/>
          <p:cNvPicPr>
            <a:picLocks noGrp="1" noChangeAspect="1"/>
          </p:cNvPicPr>
          <p:nvPr>
            <p:ph sz="quarter" idx="4"/>
          </p:nvPr>
        </p:nvPicPr>
        <p:blipFill>
          <a:blip r:embed="rId3" cstate="print"/>
          <a:stretch>
            <a:fillRect/>
          </a:stretch>
        </p:blipFill>
        <p:spPr>
          <a:xfrm>
            <a:off x="4716016" y="3717032"/>
            <a:ext cx="3905250" cy="2714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Image 8" descr="410x480_2049_1976.jpg"/>
          <p:cNvPicPr>
            <a:picLocks noChangeAspect="1"/>
          </p:cNvPicPr>
          <p:nvPr/>
        </p:nvPicPr>
        <p:blipFill>
          <a:blip r:embed="rId4" cstate="print"/>
          <a:stretch>
            <a:fillRect/>
          </a:stretch>
        </p:blipFill>
        <p:spPr>
          <a:xfrm>
            <a:off x="4716016" y="908720"/>
            <a:ext cx="3905250" cy="2609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 9" descr="410x480_2049_1977.jpg"/>
          <p:cNvPicPr>
            <a:picLocks noChangeAspect="1"/>
          </p:cNvPicPr>
          <p:nvPr/>
        </p:nvPicPr>
        <p:blipFill>
          <a:blip r:embed="rId5" cstate="print"/>
          <a:stretch>
            <a:fillRect/>
          </a:stretch>
        </p:blipFill>
        <p:spPr>
          <a:xfrm>
            <a:off x="539552" y="404664"/>
            <a:ext cx="3905250" cy="2676525"/>
          </a:xfrm>
          <a:prstGeom prst="rect">
            <a:avLst/>
          </a:prstGeo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410x480_2049_1979.jpg"/>
          <p:cNvPicPr>
            <a:picLocks noChangeAspect="1"/>
          </p:cNvPicPr>
          <p:nvPr/>
        </p:nvPicPr>
        <p:blipFill>
          <a:blip r:embed="rId2" cstate="print"/>
          <a:stretch>
            <a:fillRect/>
          </a:stretch>
        </p:blipFill>
        <p:spPr>
          <a:xfrm>
            <a:off x="323528" y="332656"/>
            <a:ext cx="4032448" cy="6223714"/>
          </a:xfrm>
          <a:prstGeom prst="rect">
            <a:avLst/>
          </a:prstGeom>
        </p:spPr>
      </p:pic>
      <p:pic>
        <p:nvPicPr>
          <p:cNvPr id="3" name="Image 2" descr="410x480_2049_1980.jpg"/>
          <p:cNvPicPr>
            <a:picLocks noChangeAspect="1"/>
          </p:cNvPicPr>
          <p:nvPr/>
        </p:nvPicPr>
        <p:blipFill>
          <a:blip r:embed="rId3" cstate="print"/>
          <a:stretch>
            <a:fillRect/>
          </a:stretch>
        </p:blipFill>
        <p:spPr>
          <a:xfrm>
            <a:off x="4932040" y="188640"/>
            <a:ext cx="3905250" cy="2657475"/>
          </a:xfrm>
          <a:prstGeom prst="rect">
            <a:avLst/>
          </a:prstGeom>
        </p:spPr>
      </p:pic>
      <p:pic>
        <p:nvPicPr>
          <p:cNvPr id="4" name="Image 3" descr="410x480_2049_1983.jpg"/>
          <p:cNvPicPr>
            <a:picLocks noChangeAspect="1"/>
          </p:cNvPicPr>
          <p:nvPr/>
        </p:nvPicPr>
        <p:blipFill>
          <a:blip r:embed="rId4" cstate="print"/>
          <a:stretch>
            <a:fillRect/>
          </a:stretch>
        </p:blipFill>
        <p:spPr>
          <a:xfrm>
            <a:off x="4932040" y="2924944"/>
            <a:ext cx="3888432" cy="3653089"/>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171</TotalTime>
  <Words>578</Words>
  <Application>Microsoft Office PowerPoint</Application>
  <PresentationFormat>Affichage à l'écran (4:3)</PresentationFormat>
  <Paragraphs>21</Paragraphs>
  <Slides>12</Slides>
  <Notes>0</Notes>
  <HiddenSlides>0</HiddenSlides>
  <MMClips>1</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Apex</vt:lpstr>
      <vt:lpstr>La ville radieuse  le corbusier</vt:lpstr>
      <vt:lpstr>Biographie de Le Corbusier </vt:lpstr>
      <vt:lpstr>Diapositive 3</vt:lpstr>
      <vt:lpstr>Diapositive 4</vt:lpstr>
      <vt:lpstr>Diapositive 5</vt:lpstr>
      <vt:lpstr>Diapositive 6</vt:lpstr>
      <vt:lpstr>L’organisation du village</vt:lpstr>
      <vt:lpstr>Diapositive 8</vt:lpstr>
      <vt:lpstr>Diapositive 9</vt:lpstr>
      <vt:lpstr>Diapositive 10</vt:lpstr>
      <vt:lpstr>Ville radieuse… Village radieux</vt:lpstr>
      <vt:lpstr>Diapositive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ville radieuse  le corbusier</dc:title>
  <dc:creator>billelou</dc:creator>
  <cp:lastModifiedBy>billelou</cp:lastModifiedBy>
  <cp:revision>20</cp:revision>
  <dcterms:created xsi:type="dcterms:W3CDTF">2011-12-09T14:05:41Z</dcterms:created>
  <dcterms:modified xsi:type="dcterms:W3CDTF">2011-12-09T17:21:57Z</dcterms:modified>
</cp:coreProperties>
</file>