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5" r:id="rId12"/>
    <p:sldId id="267" r:id="rId13"/>
  </p:sldIdLst>
  <p:sldSz cx="9144000" cy="6858000" type="screen4x3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0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E57E2364-B3BD-4F00-9422-DF9D564705AC}" type="datetimeFigureOut">
              <a:rPr lang="id-ID" smtClean="0"/>
              <a:pPr/>
              <a:t>3/22/2014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8AD79A13-CA26-45CA-BDEB-6C5245EBEE74}" type="slidenum">
              <a:rPr lang="id-ID" smtClean="0"/>
              <a:pPr/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id-ID" dirty="0" smtClean="0"/>
              <a:t>Manajemen Produksi dan Operasi</a:t>
            </a:r>
            <a:br>
              <a:rPr lang="id-ID" dirty="0" smtClean="0"/>
            </a:br>
            <a:r>
              <a:rPr lang="id-ID" sz="1600" dirty="0" smtClean="0"/>
              <a:t>oleh:J</a:t>
            </a:r>
            <a:r>
              <a:rPr lang="id-ID" sz="1600" dirty="0" smtClean="0"/>
              <a:t>. Sugiarto </a:t>
            </a:r>
            <a:r>
              <a:rPr lang="id-ID" sz="1600" dirty="0" smtClean="0"/>
              <a:t>Ph</a:t>
            </a:r>
            <a:endParaRPr lang="id-ID" sz="1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d-ID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indent="-252413"/>
            <a:r>
              <a:rPr lang="id-ID" dirty="0" smtClean="0"/>
              <a:t>Sistem Operasi adalah segala sesuatu yang terdiri dari berbagai komponen yang saling berhubungan/interaksi dan dari interaksi tersebut akan mnghasilkan output.</a:t>
            </a:r>
          </a:p>
          <a:p>
            <a:pPr indent="-252413"/>
            <a:r>
              <a:rPr lang="id-ID" dirty="0" smtClean="0"/>
              <a:t>Penambahan =  1+1= 2</a:t>
            </a:r>
          </a:p>
          <a:p>
            <a:pPr indent="-252413"/>
            <a:r>
              <a:rPr lang="id-ID" dirty="0" smtClean="0"/>
              <a:t>Sinergetik = 1+1 = 4</a:t>
            </a:r>
          </a:p>
          <a:p>
            <a:pPr indent="-252413"/>
            <a:r>
              <a:rPr lang="id-ID" dirty="0" smtClean="0"/>
              <a:t>Sistem yang benar dan baik akan menghasilkan sinegetik.</a:t>
            </a:r>
            <a:endParaRPr lang="id-ID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id-ID" b="1" dirty="0" smtClean="0"/>
              <a:t>6. Sistem Operasi</a:t>
            </a:r>
          </a:p>
          <a:p>
            <a:pPr marL="449263" indent="-269875"/>
            <a:r>
              <a:rPr lang="id-ID" u="sng" dirty="0" smtClean="0"/>
              <a:t>S-I-P-O-K:</a:t>
            </a:r>
          </a:p>
          <a:p>
            <a:pPr marL="449263" indent="-269875">
              <a:tabLst>
                <a:tab pos="360363" algn="l"/>
              </a:tabLst>
            </a:pPr>
            <a:r>
              <a:rPr lang="id-ID" i="1" dirty="0" smtClean="0"/>
              <a:t>Suplier</a:t>
            </a:r>
            <a:r>
              <a:rPr lang="id-ID" dirty="0" smtClean="0"/>
              <a:t>. Mencari pemasok yang handal</a:t>
            </a:r>
          </a:p>
          <a:p>
            <a:pPr marL="447675" indent="-268288"/>
            <a:r>
              <a:rPr lang="id-ID" i="1" dirty="0" smtClean="0"/>
              <a:t>Input,</a:t>
            </a:r>
            <a:r>
              <a:rPr lang="id-ID" dirty="0" smtClean="0"/>
              <a:t> memilih bahan baku dan penolong </a:t>
            </a:r>
          </a:p>
          <a:p>
            <a:pPr marL="449263" indent="-269875">
              <a:buNone/>
            </a:pPr>
            <a:r>
              <a:rPr lang="id-ID" dirty="0" smtClean="0"/>
              <a:t>  	yang murah dan berkualitas </a:t>
            </a:r>
          </a:p>
          <a:p>
            <a:pPr marL="449263" indent="-269875"/>
            <a:r>
              <a:rPr lang="id-ID" i="1" dirty="0" smtClean="0"/>
              <a:t>Proses</a:t>
            </a:r>
            <a:r>
              <a:rPr lang="id-ID" dirty="0" smtClean="0"/>
              <a:t>, menentukan urutan pengerjaan brg</a:t>
            </a:r>
          </a:p>
          <a:p>
            <a:pPr marL="449263" indent="-269875"/>
            <a:r>
              <a:rPr lang="id-ID" i="1" dirty="0" smtClean="0"/>
              <a:t>Output</a:t>
            </a:r>
            <a:r>
              <a:rPr lang="id-ID" dirty="0" smtClean="0"/>
              <a:t>, barang sesuai dengan speknya</a:t>
            </a:r>
          </a:p>
          <a:p>
            <a:pPr marL="449263" indent="-269875"/>
            <a:r>
              <a:rPr lang="id-ID" i="1" dirty="0" smtClean="0"/>
              <a:t>Konsumen</a:t>
            </a:r>
            <a:r>
              <a:rPr lang="id-ID" dirty="0" smtClean="0"/>
              <a:t>, mengikuti selera konsumen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dirty="0" smtClean="0"/>
              <a:t>7. Lingkungan kerja terdiri dari:</a:t>
            </a:r>
          </a:p>
          <a:p>
            <a:pPr marL="449263" indent="-269875"/>
            <a:r>
              <a:rPr lang="id-ID" dirty="0" smtClean="0"/>
              <a:t>Kondisi tempat kerja( warna cat,ventilasi, pengaturan suara,kebersihan keamanan dll) </a:t>
            </a:r>
          </a:p>
          <a:p>
            <a:pPr marL="449263" indent="-269875"/>
            <a:r>
              <a:rPr lang="id-ID" dirty="0" smtClean="0"/>
              <a:t>Pelayanan karyawan (tempat istirahat,tempat makan,kamar kecil, pelayanan kesehatan)</a:t>
            </a:r>
          </a:p>
          <a:p>
            <a:pPr marL="449263" indent="-269875"/>
            <a:r>
              <a:rPr lang="id-ID" dirty="0" smtClean="0"/>
              <a:t>Hubungan antar karyawan (kekeluargaan, tujuan bekeja, kebutuhan hidup/faktor ekonomi dan psykologi )</a:t>
            </a:r>
          </a:p>
          <a:p>
            <a:endParaRPr lang="id-ID" dirty="0" smtClean="0"/>
          </a:p>
          <a:p>
            <a:endParaRPr lang="id-ID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dirty="0" smtClean="0"/>
              <a:t>1. </a:t>
            </a:r>
            <a:r>
              <a:rPr lang="id-ID" b="1" dirty="0" smtClean="0"/>
              <a:t>Pengertian Manajemen Produksi/operasi</a:t>
            </a:r>
          </a:p>
          <a:p>
            <a:pPr indent="22225">
              <a:buNone/>
            </a:pPr>
            <a:r>
              <a:rPr lang="id-ID" dirty="0" smtClean="0"/>
              <a:t>Pengertian sederhana:</a:t>
            </a:r>
          </a:p>
          <a:p>
            <a:pPr indent="192088"/>
            <a:r>
              <a:rPr lang="id-ID" dirty="0" smtClean="0"/>
              <a:t>Meningkatkan daya guna suatu barang atau </a:t>
            </a:r>
          </a:p>
          <a:p>
            <a:pPr indent="192088">
              <a:buNone/>
            </a:pPr>
            <a:r>
              <a:rPr lang="id-ID" dirty="0" smtClean="0"/>
              <a:t>jasa. Ada 3 hal yang ditingkatkan kegunaanya</a:t>
            </a:r>
          </a:p>
          <a:p>
            <a:pPr indent="192088"/>
            <a:r>
              <a:rPr lang="id-ID" dirty="0" smtClean="0"/>
              <a:t>Kegunaan tempat</a:t>
            </a:r>
          </a:p>
          <a:p>
            <a:pPr indent="192088"/>
            <a:r>
              <a:rPr lang="id-ID" dirty="0" smtClean="0"/>
              <a:t>Kegunaan waktu</a:t>
            </a:r>
          </a:p>
          <a:p>
            <a:pPr indent="192088"/>
            <a:r>
              <a:rPr lang="id-ID" dirty="0" smtClean="0"/>
              <a:t>Kegunaan bentuk</a:t>
            </a:r>
            <a:endParaRPr lang="id-ID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dirty="0" smtClean="0"/>
              <a:t>Pengertian terbaru : </a:t>
            </a:r>
          </a:p>
          <a:p>
            <a:pPr indent="-258763"/>
            <a:r>
              <a:rPr lang="id-ID" dirty="0" smtClean="0"/>
              <a:t>Working with technology to improve productivity through managing people at works</a:t>
            </a:r>
          </a:p>
          <a:p>
            <a:pPr indent="-258763"/>
            <a:r>
              <a:rPr lang="id-ID" dirty="0" smtClean="0"/>
              <a:t>Adalah suatu kegiatan yang menggunakan alat/tehnologi untuk meningkatkan produktivitas melalui pengelolan orang dalam kerja</a:t>
            </a:r>
            <a:endParaRPr lang="id-ID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b="1" dirty="0" smtClean="0"/>
              <a:t>2. Tujuan Manajemen Produksi</a:t>
            </a:r>
            <a:r>
              <a:rPr lang="id-ID" dirty="0" smtClean="0"/>
              <a:t>:</a:t>
            </a:r>
          </a:p>
          <a:p>
            <a:pPr indent="-160338"/>
            <a:r>
              <a:rPr lang="id-ID" dirty="0" smtClean="0"/>
              <a:t>Membuat/menciptakan produk/ jasa dengan biaya yang lebih murah/efisien sehingga perusahaan dapat menjual barang dengan harga bersaing.</a:t>
            </a:r>
          </a:p>
          <a:p>
            <a:pPr indent="-160338"/>
            <a:r>
              <a:rPr lang="id-ID" dirty="0" smtClean="0"/>
              <a:t>Menciptakan produk yang memiliki ciri kas/ keunggulan dibandingkan produk pesaing</a:t>
            </a:r>
            <a:endParaRPr lang="id-ID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indent="-252413"/>
            <a:r>
              <a:rPr lang="id-ID" dirty="0" smtClean="0"/>
              <a:t>Membuat barang sesuai permintaan konsumen dan bukan sesuai dengan kemauan kita, </a:t>
            </a:r>
            <a:r>
              <a:rPr lang="id-ID" i="1" dirty="0" smtClean="0"/>
              <a:t>konsumen = masa depan perusahaan</a:t>
            </a:r>
          </a:p>
          <a:p>
            <a:pPr indent="-252413"/>
            <a:r>
              <a:rPr lang="id-ID" dirty="0" smtClean="0"/>
              <a:t>ATM = Amati Tiru Modifikasi, apabila kesulitan mencipta produk baru,modifikasi aja</a:t>
            </a:r>
          </a:p>
          <a:p>
            <a:pPr indent="-252413"/>
            <a:r>
              <a:rPr lang="id-ID" dirty="0" smtClean="0"/>
              <a:t>Jangan pernah berhenti mencipta atau memodifikasi produk</a:t>
            </a:r>
          </a:p>
          <a:p>
            <a:pPr indent="-252413"/>
            <a:r>
              <a:rPr lang="id-ID" dirty="0" smtClean="0"/>
              <a:t> Hitung harga pokok dgn benar</a:t>
            </a:r>
            <a:endParaRPr lang="id-ID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b="1" dirty="0" smtClean="0"/>
              <a:t>3. Prinsip-prinsip MO/MP</a:t>
            </a:r>
          </a:p>
          <a:p>
            <a:pPr indent="-163513"/>
            <a:r>
              <a:rPr lang="id-ID" dirty="0" smtClean="0"/>
              <a:t>Setiap langkah kami selalu berorientasi pada membuat barang yang lebih baik </a:t>
            </a:r>
          </a:p>
          <a:p>
            <a:pPr indent="-163513"/>
            <a:r>
              <a:rPr lang="id-ID" dirty="0" smtClean="0"/>
              <a:t>Kami hitung harga produk kami secara jujur</a:t>
            </a:r>
          </a:p>
          <a:p>
            <a:pPr indent="-163513"/>
            <a:r>
              <a:rPr lang="id-ID" dirty="0" smtClean="0"/>
              <a:t>Kamiselalu siap menerima keluhan kapanpun</a:t>
            </a:r>
          </a:p>
          <a:p>
            <a:pPr indent="-163513"/>
            <a:r>
              <a:rPr lang="id-ID" dirty="0" smtClean="0"/>
              <a:t>Kami percaya apa yang baik  bagi konsumen baik bagi perusahaan</a:t>
            </a:r>
          </a:p>
          <a:p>
            <a:pPr indent="-163513"/>
            <a:r>
              <a:rPr lang="id-ID" dirty="0" smtClean="0"/>
              <a:t>Kami selalu bekerja secara efisien.</a:t>
            </a:r>
            <a:endParaRPr lang="id-ID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b="1" dirty="0" smtClean="0"/>
              <a:t>4. Ruang lingkup MO/MP</a:t>
            </a:r>
          </a:p>
          <a:p>
            <a:pPr indent="-163513"/>
            <a:r>
              <a:rPr lang="id-ID" dirty="0" smtClean="0"/>
              <a:t>Strategi operasi</a:t>
            </a:r>
          </a:p>
          <a:p>
            <a:pPr indent="-163513"/>
            <a:r>
              <a:rPr lang="id-ID" dirty="0" smtClean="0"/>
              <a:t>Persediaan bahan baku, brg jadi, Suku cadang,  bahan penolong dan proses pengadaanya</a:t>
            </a:r>
          </a:p>
          <a:p>
            <a:pPr indent="-163513"/>
            <a:r>
              <a:rPr lang="id-ID" dirty="0" smtClean="0"/>
              <a:t>Perencanaan dan skedul produksi</a:t>
            </a:r>
          </a:p>
          <a:p>
            <a:pPr indent="-163513"/>
            <a:r>
              <a:rPr lang="id-ID" dirty="0" smtClean="0"/>
              <a:t>Disain dan pengembangan produk/ATM</a:t>
            </a:r>
          </a:p>
          <a:p>
            <a:pPr indent="-163513"/>
            <a:r>
              <a:rPr lang="id-ID" dirty="0" smtClean="0"/>
              <a:t>Tata letak mesin dan peralatan serta aliran barang dalam proses sd barang jadi</a:t>
            </a:r>
            <a:endParaRPr lang="id-ID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indent="-163513"/>
            <a:r>
              <a:rPr lang="id-ID" dirty="0" smtClean="0"/>
              <a:t>Kapasitas mesin dan ketrampilan karyawan</a:t>
            </a:r>
          </a:p>
          <a:p>
            <a:pPr indent="-163513"/>
            <a:r>
              <a:rPr lang="id-ID" dirty="0" smtClean="0"/>
              <a:t>Pemeliharaan mesin dan peralatan</a:t>
            </a:r>
          </a:p>
          <a:p>
            <a:pPr indent="-163513"/>
            <a:r>
              <a:rPr lang="id-ID" dirty="0" smtClean="0"/>
              <a:t>Pengembangan ketrampilan karyawan</a:t>
            </a:r>
          </a:p>
          <a:p>
            <a:pPr indent="-163513"/>
            <a:r>
              <a:rPr lang="id-ID" dirty="0" smtClean="0"/>
              <a:t>Pengendalian kualitas produk/jasa</a:t>
            </a:r>
          </a:p>
          <a:p>
            <a:pPr indent="-163513"/>
            <a:r>
              <a:rPr lang="id-ID" dirty="0" smtClean="0"/>
              <a:t>Pengefisienan peralatan dan cara kerja karyawan</a:t>
            </a:r>
          </a:p>
          <a:p>
            <a:pPr indent="-163513"/>
            <a:r>
              <a:rPr lang="id-ID" dirty="0" smtClean="0"/>
              <a:t>Pengawasan jadwal kerja mesin dan karyawan</a:t>
            </a:r>
          </a:p>
          <a:p>
            <a:endParaRPr lang="id-ID" dirty="0" smtClean="0"/>
          </a:p>
          <a:p>
            <a:endParaRPr lang="id-ID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d-ID" b="1" dirty="0" smtClean="0"/>
              <a:t>5. Strategi Operasi/Produksi</a:t>
            </a:r>
          </a:p>
          <a:p>
            <a:pPr indent="-160338"/>
            <a:r>
              <a:rPr lang="id-ID" i="1" dirty="0" smtClean="0"/>
              <a:t>Cost/biaya</a:t>
            </a:r>
            <a:r>
              <a:rPr lang="id-ID" dirty="0" smtClean="0"/>
              <a:t> : menghasilkan barang dengan harga bersaing</a:t>
            </a:r>
          </a:p>
          <a:p>
            <a:pPr indent="-160338"/>
            <a:r>
              <a:rPr lang="id-ID" i="1" dirty="0" smtClean="0"/>
              <a:t>Kualitas barang </a:t>
            </a:r>
            <a:r>
              <a:rPr lang="id-ID" dirty="0" smtClean="0"/>
              <a:t>(ono rego ono rupo) selalu menjaga dan mempertahankan kualitas</a:t>
            </a:r>
          </a:p>
          <a:p>
            <a:pPr indent="-160338"/>
            <a:r>
              <a:rPr lang="id-ID" i="1" dirty="0" smtClean="0"/>
              <a:t>Tepat janji</a:t>
            </a:r>
            <a:r>
              <a:rPr lang="id-ID" dirty="0" smtClean="0"/>
              <a:t>, (Ajining diri ono ing lati )jangan pernah terlambat dalam segala hal</a:t>
            </a:r>
          </a:p>
          <a:p>
            <a:pPr indent="-160338"/>
            <a:r>
              <a:rPr lang="id-ID" i="1" dirty="0" smtClean="0"/>
              <a:t>Inovasi/ATM</a:t>
            </a:r>
            <a:r>
              <a:rPr lang="id-ID" dirty="0" smtClean="0"/>
              <a:t>: pembaharuan terus menerus</a:t>
            </a:r>
            <a:endParaRPr lang="id-ID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Module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154</TotalTime>
  <Words>400</Words>
  <Application>Microsoft Office PowerPoint</Application>
  <PresentationFormat>On-screen Show (4:3)</PresentationFormat>
  <Paragraphs>57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Module</vt:lpstr>
      <vt:lpstr>Manajemen Produksi dan Operasi oleh:J. Sugiarto Ph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</vt:vector>
  </TitlesOfParts>
  <Company>Indo_Pirate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Manajemen Produksi oleh; J. Sugiarto Ph, Balatkop, 15 juni 2011</dc:title>
  <dc:creator>axioo</dc:creator>
  <cp:lastModifiedBy>axioo</cp:lastModifiedBy>
  <cp:revision>24</cp:revision>
  <dcterms:created xsi:type="dcterms:W3CDTF">2005-07-31T19:23:08Z</dcterms:created>
  <dcterms:modified xsi:type="dcterms:W3CDTF">2014-03-22T13:46:45Z</dcterms:modified>
</cp:coreProperties>
</file>

<file path=docProps/thumbnail.jpeg>
</file>