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notesMasterIdLst>
    <p:notesMasterId r:id="rId27"/>
  </p:notesMasterIdLst>
  <p:sldIdLst>
    <p:sldId id="274" r:id="rId2"/>
    <p:sldId id="288" r:id="rId3"/>
    <p:sldId id="265" r:id="rId4"/>
    <p:sldId id="296" r:id="rId5"/>
    <p:sldId id="277" r:id="rId6"/>
    <p:sldId id="266" r:id="rId7"/>
    <p:sldId id="268" r:id="rId8"/>
    <p:sldId id="278" r:id="rId9"/>
    <p:sldId id="269" r:id="rId10"/>
    <p:sldId id="279" r:id="rId11"/>
    <p:sldId id="275" r:id="rId12"/>
    <p:sldId id="292" r:id="rId13"/>
    <p:sldId id="263" r:id="rId14"/>
    <p:sldId id="293" r:id="rId15"/>
    <p:sldId id="295" r:id="rId16"/>
    <p:sldId id="256" r:id="rId17"/>
    <p:sldId id="280" r:id="rId18"/>
    <p:sldId id="281" r:id="rId19"/>
    <p:sldId id="282" r:id="rId20"/>
    <p:sldId id="283" r:id="rId21"/>
    <p:sldId id="284" r:id="rId22"/>
    <p:sldId id="285" r:id="rId23"/>
    <p:sldId id="272" r:id="rId24"/>
    <p:sldId id="286" r:id="rId25"/>
    <p:sldId id="287" r:id="rId26"/>
  </p:sldIdLst>
  <p:sldSz cx="10080625" cy="7559675"/>
  <p:notesSz cx="7772400" cy="10058400"/>
  <p:defaultTextStyle>
    <a:defPPr>
      <a:defRPr lang="en-GB"/>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9" d="100"/>
          <a:sy n="69" d="100"/>
        </p:scale>
        <p:origin x="-1212" y="-72"/>
      </p:cViewPr>
      <p:guideLst>
        <p:guide orient="horz" pos="2161"/>
        <p:guide pos="2880"/>
      </p:guideLst>
    </p:cSldViewPr>
  </p:slideViewPr>
  <p:outlineViewPr>
    <p:cViewPr varScale="1">
      <p:scale>
        <a:sx n="170" d="200"/>
        <a:sy n="170" d="200"/>
      </p:scale>
      <p:origin x="-780" y="-84"/>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ChangeArrowheads="1" noTextEdit="1"/>
          </p:cNvSpPr>
          <p:nvPr>
            <p:ph type="sldImg"/>
          </p:nvPr>
        </p:nvSpPr>
        <p:spPr bwMode="auto">
          <a:xfrm>
            <a:off x="1587500" y="1006475"/>
            <a:ext cx="4595813" cy="34480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0" name="Rectangle 2"/>
          <p:cNvSpPr txBox="1">
            <a:spLocks noChangeArrowheads="1"/>
          </p:cNvSpPr>
          <p:nvPr>
            <p:ph type="body" idx="1"/>
          </p:nvPr>
        </p:nvSpPr>
        <p:spPr bwMode="auto">
          <a:xfrm>
            <a:off x="1185863" y="4787900"/>
            <a:ext cx="5407025" cy="382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endParaRPr lang="en-US" smtClean="0"/>
          </a:p>
        </p:txBody>
      </p:sp>
    </p:spTree>
    <p:extLst>
      <p:ext uri="{BB962C8B-B14F-4D97-AF65-F5344CB8AC3E}">
        <p14:creationId xmlns:p14="http://schemas.microsoft.com/office/powerpoint/2010/main" val="3417774249"/>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noTextEdit="1"/>
          </p:cNvSpPr>
          <p:nvPr>
            <p:ph type="sldImg"/>
          </p:nvPr>
        </p:nvSpPr>
        <p:spPr bwMode="auto">
          <a:xfrm>
            <a:off x="1371600" y="754063"/>
            <a:ext cx="5029200" cy="3771900"/>
          </a:xfrm>
          <a:prstGeom prst="rect">
            <a:avLst/>
          </a:prstGeom>
          <a:solidFill>
            <a:srgbClr val="FFFFFF"/>
          </a:solidFill>
          <a:ln>
            <a:solidFill>
              <a:srgbClr val="000000"/>
            </a:solidFill>
            <a:miter lim="800000"/>
            <a:headEnd/>
            <a:tailEnd/>
          </a:ln>
        </p:spPr>
      </p:sp>
      <p:sp>
        <p:nvSpPr>
          <p:cNvPr id="75779" name="Text Box 3"/>
          <p:cNvSpPr txBox="1">
            <a:spLocks noChangeArrowheads="1"/>
          </p:cNvSpPr>
          <p:nvPr>
            <p:ph type="body" idx="1"/>
          </p:nvPr>
        </p:nvSpPr>
        <p:spPr>
          <a:xfrm>
            <a:off x="777875" y="4778375"/>
            <a:ext cx="6216650" cy="4525963"/>
          </a:xfrm>
        </p:spPr>
        <p:txBody>
          <a:bodyPr/>
          <a:lstStyle/>
          <a:p>
            <a:pPr>
              <a:buFont typeface="Times New Roman" charset="0"/>
              <a:buChar char="•"/>
            </a:pPr>
            <a:r>
              <a:rPr lang="es-ES" b="1"/>
              <a:t>Shorten these sentences</a:t>
            </a:r>
            <a:endParaRPr lang="en-US" b="1"/>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2"/>
          <p:cNvSpPr>
            <a:spLocks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6019" name="Rectangle 3"/>
          <p:cNvSpPr txBox="1">
            <a:spLocks noChangeArrowheads="1"/>
          </p:cNvSpPr>
          <p:nvPr>
            <p:ph type="body" idx="1"/>
          </p:nvPr>
        </p:nvSpPr>
        <p:spPr>
          <a:xfrm>
            <a:off x="1185863" y="4787900"/>
            <a:ext cx="5407025" cy="3827463"/>
          </a:xfrm>
          <a:noFill/>
          <a:ln/>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p:cNvSpPr>
            <a:spLocks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098" name="Rectangle 2"/>
          <p:cNvSpPr txBox="1">
            <a:spLocks noChangeArrowheads="1"/>
          </p:cNvSpPr>
          <p:nvPr>
            <p:ph type="body" idx="1"/>
          </p:nvPr>
        </p:nvSpPr>
        <p:spPr bwMode="auto">
          <a:xfrm>
            <a:off x="1185863" y="4787900"/>
            <a:ext cx="5407025" cy="38274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2"/>
          <p:cNvSpPr>
            <a:spLocks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2467" name="Rectangle 3"/>
          <p:cNvSpPr txBox="1">
            <a:spLocks noChangeArrowheads="1"/>
          </p:cNvSpPr>
          <p:nvPr>
            <p:ph type="body" idx="1"/>
          </p:nvPr>
        </p:nvSpPr>
        <p:spPr>
          <a:xfrm>
            <a:off x="1185863" y="4787900"/>
            <a:ext cx="5407025" cy="3827463"/>
          </a:xfrm>
          <a:noFill/>
          <a:ln/>
        </p:spPr>
        <p:txBody>
          <a:bodyPr wrap="none" anchor="ct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2"/>
          <p:cNvSpPr>
            <a:spLocks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4515" name="Rectangle 3"/>
          <p:cNvSpPr txBox="1">
            <a:spLocks noChangeArrowheads="1"/>
          </p:cNvSpPr>
          <p:nvPr>
            <p:ph type="body" idx="1"/>
          </p:nvPr>
        </p:nvSpPr>
        <p:spPr>
          <a:xfrm>
            <a:off x="1185863" y="4787900"/>
            <a:ext cx="5407025" cy="3827463"/>
          </a:xfrm>
          <a:noFill/>
          <a:ln/>
        </p:spPr>
        <p:txBody>
          <a:bodyPr wrap="none" anchor="ct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2"/>
          <p:cNvSpPr>
            <a:spLocks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6563" name="Rectangle 3"/>
          <p:cNvSpPr txBox="1">
            <a:spLocks noChangeArrowheads="1"/>
          </p:cNvSpPr>
          <p:nvPr>
            <p:ph type="body" idx="1"/>
          </p:nvPr>
        </p:nvSpPr>
        <p:spPr>
          <a:xfrm>
            <a:off x="1185863" y="4787900"/>
            <a:ext cx="5407025" cy="3827463"/>
          </a:xfrm>
          <a:noFill/>
          <a:ln/>
        </p:spPr>
        <p:txBody>
          <a:bodyPr wrap="none" anchor="ct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2"/>
          <p:cNvSpPr>
            <a:spLocks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8611" name="Rectangle 3"/>
          <p:cNvSpPr txBox="1">
            <a:spLocks noChangeArrowheads="1"/>
          </p:cNvSpPr>
          <p:nvPr>
            <p:ph type="body" idx="1"/>
          </p:nvPr>
        </p:nvSpPr>
        <p:spPr>
          <a:xfrm>
            <a:off x="1185863" y="4787900"/>
            <a:ext cx="5407025" cy="3827463"/>
          </a:xfrm>
          <a:noFill/>
          <a:ln/>
        </p:spPr>
        <p:txBody>
          <a:bodyPr wrap="none" anchor="ct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noTextEdit="1"/>
          </p:cNvSpPr>
          <p:nvPr>
            <p:ph type="sldImg"/>
          </p:nvPr>
        </p:nvSpPr>
        <p:spPr bwMode="auto">
          <a:xfrm>
            <a:off x="1371600" y="754063"/>
            <a:ext cx="5029200" cy="3771900"/>
          </a:xfrm>
          <a:prstGeom prst="rect">
            <a:avLst/>
          </a:prstGeom>
          <a:solidFill>
            <a:srgbClr val="FFFFFF"/>
          </a:solidFill>
          <a:ln>
            <a:solidFill>
              <a:srgbClr val="000000"/>
            </a:solidFill>
            <a:miter lim="800000"/>
            <a:headEnd/>
            <a:tailEnd/>
          </a:ln>
        </p:spPr>
      </p:sp>
      <p:sp>
        <p:nvSpPr>
          <p:cNvPr id="35843" name="Rectangle 3"/>
          <p:cNvSpPr txBox="1">
            <a:spLocks noChangeArrowheads="1"/>
          </p:cNvSpPr>
          <p:nvPr>
            <p:ph type="body" idx="1"/>
          </p:nvPr>
        </p:nvSpPr>
        <p:spPr>
          <a:xfrm>
            <a:off x="777875" y="4778375"/>
            <a:ext cx="6216650" cy="4525963"/>
          </a:xfrm>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noTextEdit="1"/>
          </p:cNvSpPr>
          <p:nvPr>
            <p:ph type="sldImg"/>
          </p:nvPr>
        </p:nvSpPr>
        <p:spPr bwMode="auto">
          <a:xfrm>
            <a:off x="1371600" y="754063"/>
            <a:ext cx="5029200" cy="3771900"/>
          </a:xfrm>
          <a:prstGeom prst="rect">
            <a:avLst/>
          </a:prstGeom>
          <a:solidFill>
            <a:srgbClr val="FFFFFF"/>
          </a:solidFill>
          <a:ln>
            <a:solidFill>
              <a:srgbClr val="000000"/>
            </a:solidFill>
            <a:miter lim="800000"/>
            <a:headEnd/>
            <a:tailEnd/>
          </a:ln>
        </p:spPr>
      </p:sp>
      <p:sp>
        <p:nvSpPr>
          <p:cNvPr id="72707" name="Rectangle 3"/>
          <p:cNvSpPr txBox="1">
            <a:spLocks noChangeArrowheads="1"/>
          </p:cNvSpPr>
          <p:nvPr>
            <p:ph type="body" idx="1"/>
          </p:nvPr>
        </p:nvSpPr>
        <p:spPr>
          <a:xfrm>
            <a:off x="777875" y="4778375"/>
            <a:ext cx="6216650" cy="4525963"/>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noTextEdit="1"/>
          </p:cNvSpPr>
          <p:nvPr>
            <p:ph type="sldImg"/>
          </p:nvPr>
        </p:nvSpPr>
        <p:spPr bwMode="auto">
          <a:xfrm>
            <a:off x="1371600" y="754063"/>
            <a:ext cx="5029200" cy="3771900"/>
          </a:xfrm>
          <a:prstGeom prst="rect">
            <a:avLst/>
          </a:prstGeom>
          <a:solidFill>
            <a:srgbClr val="FFFFFF"/>
          </a:solidFill>
          <a:ln>
            <a:solidFill>
              <a:srgbClr val="000000"/>
            </a:solidFill>
            <a:miter lim="800000"/>
            <a:headEnd/>
            <a:tailEnd/>
          </a:ln>
        </p:spPr>
      </p:sp>
      <p:sp>
        <p:nvSpPr>
          <p:cNvPr id="22531" name="Text Box 3"/>
          <p:cNvSpPr txBox="1">
            <a:spLocks noChangeArrowheads="1"/>
          </p:cNvSpPr>
          <p:nvPr>
            <p:ph type="body" idx="1"/>
          </p:nvPr>
        </p:nvSpPr>
        <p:spPr>
          <a:xfrm>
            <a:off x="777875" y="4778375"/>
            <a:ext cx="6216650" cy="4525963"/>
          </a:xfrm>
        </p:spPr>
        <p:txBody>
          <a:bodyPr/>
          <a:lstStyle/>
          <a:p>
            <a:pPr>
              <a:buFont typeface="Times New Roman" charset="0"/>
              <a:buChar char="•"/>
            </a:pPr>
            <a:r>
              <a:rPr lang="es-ES" b="1"/>
              <a:t>Shorten these sentences</a:t>
            </a:r>
            <a:endParaRPr lang="en-US" b="1"/>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noTextEdit="1"/>
          </p:cNvSpPr>
          <p:nvPr>
            <p:ph type="sldImg"/>
          </p:nvPr>
        </p:nvSpPr>
        <p:spPr bwMode="auto">
          <a:xfrm>
            <a:off x="1371600" y="754063"/>
            <a:ext cx="5029200" cy="3771900"/>
          </a:xfrm>
          <a:prstGeom prst="rect">
            <a:avLst/>
          </a:prstGeom>
          <a:solidFill>
            <a:srgbClr val="FFFFFF"/>
          </a:solidFill>
          <a:ln>
            <a:solidFill>
              <a:srgbClr val="000000"/>
            </a:solidFill>
            <a:miter lim="800000"/>
            <a:headEnd/>
            <a:tailEnd/>
          </a:ln>
        </p:spPr>
      </p:sp>
      <p:sp>
        <p:nvSpPr>
          <p:cNvPr id="24579" name="Text Box 3"/>
          <p:cNvSpPr txBox="1">
            <a:spLocks noChangeArrowheads="1"/>
          </p:cNvSpPr>
          <p:nvPr>
            <p:ph type="body" idx="1"/>
          </p:nvPr>
        </p:nvSpPr>
        <p:spPr>
          <a:xfrm>
            <a:off x="777875" y="4778375"/>
            <a:ext cx="6216650" cy="4525963"/>
          </a:xfrm>
        </p:spPr>
        <p:txBody>
          <a:bodyPr/>
          <a:lstStyle/>
          <a:p>
            <a:r>
              <a:rPr lang="en-US"/>
              <a:t>whereas those with TBM may have centrally located choke points such that bronchodilators might worsen airflow obstruction because of increased airway compliance due to smooth muscle relaxation.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noTextEdit="1"/>
          </p:cNvSpPr>
          <p:nvPr>
            <p:ph type="sldImg"/>
          </p:nvPr>
        </p:nvSpPr>
        <p:spPr bwMode="auto">
          <a:xfrm>
            <a:off x="1371600" y="754063"/>
            <a:ext cx="5029200" cy="3771900"/>
          </a:xfrm>
          <a:prstGeom prst="rect">
            <a:avLst/>
          </a:prstGeom>
          <a:solidFill>
            <a:srgbClr val="FFFFFF"/>
          </a:solidFill>
          <a:ln>
            <a:solidFill>
              <a:srgbClr val="000000"/>
            </a:solidFill>
            <a:miter lim="800000"/>
            <a:headEnd/>
            <a:tailEnd/>
          </a:ln>
        </p:spPr>
      </p:sp>
      <p:sp>
        <p:nvSpPr>
          <p:cNvPr id="28675" name="Rectangle 3"/>
          <p:cNvSpPr txBox="1">
            <a:spLocks noChangeArrowheads="1"/>
          </p:cNvSpPr>
          <p:nvPr>
            <p:ph type="body" idx="1"/>
          </p:nvPr>
        </p:nvSpPr>
        <p:spPr>
          <a:xfrm>
            <a:off x="777875" y="4778375"/>
            <a:ext cx="6216650" cy="4525963"/>
          </a:xfrm>
        </p:spPr>
        <p:txBody>
          <a:bodyPr/>
          <a:lstStyle/>
          <a:p>
            <a:pPr>
              <a:spcBef>
                <a:spcPts val="500"/>
              </a:spcBef>
              <a:spcAft>
                <a:spcPts val="500"/>
              </a:spcAft>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noTextEdit="1"/>
          </p:cNvSpPr>
          <p:nvPr>
            <p:ph type="sldImg"/>
          </p:nvPr>
        </p:nvSpPr>
        <p:spPr bwMode="auto">
          <a:xfrm>
            <a:off x="1371600" y="754063"/>
            <a:ext cx="5029200" cy="3771900"/>
          </a:xfrm>
          <a:prstGeom prst="rect">
            <a:avLst/>
          </a:prstGeom>
          <a:solidFill>
            <a:srgbClr val="FFFFFF"/>
          </a:solidFill>
          <a:ln>
            <a:solidFill>
              <a:srgbClr val="000000"/>
            </a:solidFill>
            <a:miter lim="800000"/>
            <a:headEnd/>
            <a:tailEnd/>
          </a:ln>
        </p:spPr>
      </p:sp>
      <p:sp>
        <p:nvSpPr>
          <p:cNvPr id="30723" name="Rectangle 3"/>
          <p:cNvSpPr txBox="1">
            <a:spLocks noChangeArrowheads="1"/>
          </p:cNvSpPr>
          <p:nvPr>
            <p:ph type="body" idx="1"/>
          </p:nvPr>
        </p:nvSpPr>
        <p:spPr>
          <a:xfrm>
            <a:off x="777875" y="4778375"/>
            <a:ext cx="6216650" cy="4525963"/>
          </a:xfrm>
        </p:spPr>
        <p:txBody>
          <a:bodyPr/>
          <a:lstStyle/>
          <a:p>
            <a:pPr>
              <a:spcBef>
                <a:spcPts val="500"/>
              </a:spcBef>
              <a:spcAft>
                <a:spcPts val="500"/>
              </a:spcAft>
              <a:buFont typeface="Times New Roman" charset="0"/>
              <a:buChar char="•"/>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noTextEdit="1"/>
          </p:cNvSpPr>
          <p:nvPr>
            <p:ph type="sldImg"/>
          </p:nvPr>
        </p:nvSpPr>
        <p:spPr bwMode="auto">
          <a:xfrm>
            <a:off x="1371600" y="754063"/>
            <a:ext cx="5029200" cy="3771900"/>
          </a:xfrm>
          <a:prstGeom prst="rect">
            <a:avLst/>
          </a:prstGeom>
          <a:solidFill>
            <a:srgbClr val="FFFFFF"/>
          </a:solidFill>
          <a:ln>
            <a:solidFill>
              <a:srgbClr val="000000"/>
            </a:solidFill>
            <a:miter lim="800000"/>
            <a:headEnd/>
            <a:tailEnd/>
          </a:ln>
        </p:spPr>
      </p:sp>
      <p:sp>
        <p:nvSpPr>
          <p:cNvPr id="60419" name="Rectangle 3"/>
          <p:cNvSpPr txBox="1">
            <a:spLocks noChangeArrowheads="1"/>
          </p:cNvSpPr>
          <p:nvPr>
            <p:ph type="body" idx="1"/>
          </p:nvPr>
        </p:nvSpPr>
        <p:spPr>
          <a:xfrm>
            <a:off x="777875" y="4778375"/>
            <a:ext cx="6216650" cy="4525963"/>
          </a:xfrm>
        </p:spPr>
        <p:txBody>
          <a:bodyPr/>
          <a:lstStyle/>
          <a:p>
            <a:pPr>
              <a:spcBef>
                <a:spcPts val="500"/>
              </a:spcBef>
              <a:spcAft>
                <a:spcPts val="500"/>
              </a:spcAft>
              <a:buFont typeface="Times New Roman" charset="0"/>
              <a:buChar char="•"/>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2"/>
          <p:cNvSpPr>
            <a:spLocks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5299" name="Text Box 3"/>
          <p:cNvSpPr txBox="1">
            <a:spLocks noChangeArrowheads="1"/>
          </p:cNvSpPr>
          <p:nvPr>
            <p:ph type="body" idx="1"/>
          </p:nvPr>
        </p:nvSpPr>
        <p:spPr>
          <a:xfrm>
            <a:off x="1185863" y="4787900"/>
            <a:ext cx="5407025" cy="3827463"/>
          </a:xfrm>
          <a:ln/>
        </p:spPr>
        <p:txBody>
          <a:bodyPr>
            <a:spAutoFit/>
          </a:bodyPr>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defRPr>
            </a:lvl5pPr>
            <a:lvl6pPr marL="2514600" indent="-228600" defTabSz="4572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defRPr>
            </a:lvl6pPr>
            <a:lvl7pPr marL="2971800" indent="-228600" defTabSz="4572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defRPr>
            </a:lvl7pPr>
            <a:lvl8pPr marL="3429000" indent="-228600" defTabSz="4572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defRPr>
            </a:lvl8pPr>
            <a:lvl9pPr marL="3886200" indent="-228600" defTabSz="4572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defRPr>
            </a:lvl9pPr>
          </a:lstStyle>
          <a:p>
            <a:pPr>
              <a:lnSpc>
                <a:spcPct val="94000"/>
              </a:lnSpc>
              <a:spcBef>
                <a:spcPts val="450"/>
              </a:spcBef>
              <a:buSzPct val="45000"/>
              <a:buFont typeface="StarSymbol" charset="0"/>
              <a:buNone/>
            </a:pPr>
            <a:r>
              <a:rPr lang="en-GB">
                <a:latin typeface="Arial" charset="0"/>
              </a:rPr>
              <a:t>Bronchoscopic images with a PEEP of 0 cm H2O. Extrinsic compression of the lower trachea (top left, a), right mainstem bronchus (top center, b), and patent left mainstem bronchus (top right, c) during inspiration are seen. The bronchoscopy reveals near 100% reduction of the airway diameter of the lower trachea (bottom left, d), excessive inward bulging of the posterior membrane of right mainstem bronchus (bottom center, e), and dynamic airway collapse of right and left mainstem bronchi (bottom center, e, and bottom right, f) by &gt; 50% during expiration.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noTextEdit="1"/>
          </p:cNvSpPr>
          <p:nvPr>
            <p:ph type="sldImg"/>
          </p:nvPr>
        </p:nvSpPr>
        <p:spPr bwMode="auto">
          <a:xfrm>
            <a:off x="1371600" y="754063"/>
            <a:ext cx="5029200" cy="3771900"/>
          </a:xfrm>
          <a:prstGeom prst="rect">
            <a:avLst/>
          </a:prstGeom>
          <a:solidFill>
            <a:srgbClr val="FFFFFF"/>
          </a:solidFill>
          <a:ln>
            <a:solidFill>
              <a:srgbClr val="000000"/>
            </a:solidFill>
            <a:miter lim="800000"/>
            <a:headEnd/>
            <a:tailEnd/>
          </a:ln>
        </p:spPr>
      </p:sp>
      <p:sp>
        <p:nvSpPr>
          <p:cNvPr id="18435" name="Rectangle 3"/>
          <p:cNvSpPr txBox="1">
            <a:spLocks noChangeArrowheads="1"/>
          </p:cNvSpPr>
          <p:nvPr>
            <p:ph type="body" idx="1"/>
          </p:nvPr>
        </p:nvSpPr>
        <p:spPr>
          <a:xfrm>
            <a:off x="777875" y="4778375"/>
            <a:ext cx="6216650" cy="4525963"/>
          </a:xfrm>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6" name="Rectangle 2"/>
          <p:cNvSpPr>
            <a:spLocks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2947" name="Rectangle 3"/>
          <p:cNvSpPr txBox="1">
            <a:spLocks noChangeArrowheads="1"/>
          </p:cNvSpPr>
          <p:nvPr>
            <p:ph type="body" idx="1"/>
          </p:nvPr>
        </p:nvSpPr>
        <p:spPr>
          <a:xfrm>
            <a:off x="1185863" y="4787900"/>
            <a:ext cx="5407025" cy="3827463"/>
          </a:xfrm>
          <a:noFill/>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5058" name="Group 2"/>
          <p:cNvGrpSpPr>
            <a:grpSpLocks/>
          </p:cNvGrpSpPr>
          <p:nvPr/>
        </p:nvGrpSpPr>
        <p:grpSpPr bwMode="auto">
          <a:xfrm>
            <a:off x="3175" y="4703763"/>
            <a:ext cx="10077450" cy="2855912"/>
            <a:chOff x="2" y="2688"/>
            <a:chExt cx="5758" cy="1632"/>
          </a:xfrm>
        </p:grpSpPr>
        <p:sp>
          <p:nvSpPr>
            <p:cNvPr id="45059" name="Freeform 3"/>
            <p:cNvSpPr>
              <a:spLocks/>
            </p:cNvSpPr>
            <p:nvPr/>
          </p:nvSpPr>
          <p:spPr bwMode="hidden">
            <a:xfrm>
              <a:off x="2" y="2688"/>
              <a:ext cx="5758" cy="1632"/>
            </a:xfrm>
            <a:custGeom>
              <a:avLst/>
              <a:gdLst>
                <a:gd name="T0" fmla="*/ 5740 w 5740"/>
                <a:gd name="T1" fmla="*/ 4316 h 4316"/>
                <a:gd name="T2" fmla="*/ 0 w 5740"/>
                <a:gd name="T3" fmla="*/ 4316 h 4316"/>
                <a:gd name="T4" fmla="*/ 0 w 5740"/>
                <a:gd name="T5" fmla="*/ 0 h 4316"/>
                <a:gd name="T6" fmla="*/ 5740 w 5740"/>
                <a:gd name="T7" fmla="*/ 0 h 4316"/>
                <a:gd name="T8" fmla="*/ 5740 w 5740"/>
                <a:gd name="T9" fmla="*/ 4316 h 4316"/>
                <a:gd name="T10" fmla="*/ 5740 w 5740"/>
                <a:gd name="T11" fmla="*/ 4316 h 4316"/>
              </a:gdLst>
              <a:ahLst/>
              <a:cxnLst>
                <a:cxn ang="0">
                  <a:pos x="T0" y="T1"/>
                </a:cxn>
                <a:cxn ang="0">
                  <a:pos x="T2" y="T3"/>
                </a:cxn>
                <a:cxn ang="0">
                  <a:pos x="T4" y="T5"/>
                </a:cxn>
                <a:cxn ang="0">
                  <a:pos x="T6" y="T7"/>
                </a:cxn>
                <a:cxn ang="0">
                  <a:pos x="T8" y="T9"/>
                </a:cxn>
                <a:cxn ang="0">
                  <a:pos x="T10" y="T11"/>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45060" name="Group 4"/>
            <p:cNvGrpSpPr>
              <a:grpSpLocks/>
            </p:cNvGrpSpPr>
            <p:nvPr userDrawn="1"/>
          </p:nvGrpSpPr>
          <p:grpSpPr bwMode="auto">
            <a:xfrm>
              <a:off x="3528" y="3715"/>
              <a:ext cx="792" cy="521"/>
              <a:chOff x="3527" y="3715"/>
              <a:chExt cx="792" cy="521"/>
            </a:xfrm>
          </p:grpSpPr>
          <p:sp>
            <p:nvSpPr>
              <p:cNvPr id="45061"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062"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063"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064"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065"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066" name="Freeform 10"/>
              <p:cNvSpPr>
                <a:spLocks/>
              </p:cNvSpPr>
              <p:nvPr/>
            </p:nvSpPr>
            <p:spPr bwMode="hidden">
              <a:xfrm>
                <a:off x="3575" y="3715"/>
                <a:ext cx="383" cy="161"/>
              </a:xfrm>
              <a:custGeom>
                <a:avLst/>
                <a:gdLst>
                  <a:gd name="T0" fmla="*/ 376 w 382"/>
                  <a:gd name="T1" fmla="*/ 12 h 161"/>
                  <a:gd name="T2" fmla="*/ 257 w 382"/>
                  <a:gd name="T3" fmla="*/ 24 h 161"/>
                  <a:gd name="T4" fmla="*/ 149 w 382"/>
                  <a:gd name="T5" fmla="*/ 54 h 161"/>
                  <a:gd name="T6" fmla="*/ 101 w 382"/>
                  <a:gd name="T7" fmla="*/ 77 h 161"/>
                  <a:gd name="T8" fmla="*/ 59 w 382"/>
                  <a:gd name="T9" fmla="*/ 101 h 161"/>
                  <a:gd name="T10" fmla="*/ 24 w 382"/>
                  <a:gd name="T11" fmla="*/ 131 h 161"/>
                  <a:gd name="T12" fmla="*/ 0 w 382"/>
                  <a:gd name="T13" fmla="*/ 161 h 161"/>
                  <a:gd name="T14" fmla="*/ 0 w 382"/>
                  <a:gd name="T15" fmla="*/ 137 h 161"/>
                  <a:gd name="T16" fmla="*/ 29 w 382"/>
                  <a:gd name="T17" fmla="*/ 107 h 161"/>
                  <a:gd name="T18" fmla="*/ 65 w 382"/>
                  <a:gd name="T19" fmla="*/ 83 h 161"/>
                  <a:gd name="T20" fmla="*/ 155 w 382"/>
                  <a:gd name="T21" fmla="*/ 36 h 161"/>
                  <a:gd name="T22" fmla="*/ 257 w 382"/>
                  <a:gd name="T23" fmla="*/ 12 h 161"/>
                  <a:gd name="T24" fmla="*/ 376 w 382"/>
                  <a:gd name="T25" fmla="*/ 0 h 161"/>
                  <a:gd name="T26" fmla="*/ 376 w 382"/>
                  <a:gd name="T27" fmla="*/ 0 h 161"/>
                  <a:gd name="T28" fmla="*/ 382 w 382"/>
                  <a:gd name="T29" fmla="*/ 0 h 161"/>
                  <a:gd name="T30" fmla="*/ 382 w 382"/>
                  <a:gd name="T31" fmla="*/ 12 h 161"/>
                  <a:gd name="T32" fmla="*/ 376 w 382"/>
                  <a:gd name="T33" fmla="*/ 12 h 161"/>
                  <a:gd name="T34" fmla="*/ 376 w 382"/>
                  <a:gd name="T35" fmla="*/ 12 h 161"/>
                  <a:gd name="T36" fmla="*/ 376 w 382"/>
                  <a:gd name="T37" fmla="*/ 1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67" name="Freeform 11"/>
              <p:cNvSpPr>
                <a:spLocks/>
              </p:cNvSpPr>
              <p:nvPr/>
            </p:nvSpPr>
            <p:spPr bwMode="hidden">
              <a:xfrm>
                <a:off x="3695" y="4170"/>
                <a:ext cx="444" cy="66"/>
              </a:xfrm>
              <a:custGeom>
                <a:avLst/>
                <a:gdLst>
                  <a:gd name="T0" fmla="*/ 257 w 443"/>
                  <a:gd name="T1" fmla="*/ 54 h 66"/>
                  <a:gd name="T2" fmla="*/ 353 w 443"/>
                  <a:gd name="T3" fmla="*/ 48 h 66"/>
                  <a:gd name="T4" fmla="*/ 443 w 443"/>
                  <a:gd name="T5" fmla="*/ 24 h 66"/>
                  <a:gd name="T6" fmla="*/ 443 w 443"/>
                  <a:gd name="T7" fmla="*/ 36 h 66"/>
                  <a:gd name="T8" fmla="*/ 353 w 443"/>
                  <a:gd name="T9" fmla="*/ 60 h 66"/>
                  <a:gd name="T10" fmla="*/ 257 w 443"/>
                  <a:gd name="T11" fmla="*/ 66 h 66"/>
                  <a:gd name="T12" fmla="*/ 186 w 443"/>
                  <a:gd name="T13" fmla="*/ 60 h 66"/>
                  <a:gd name="T14" fmla="*/ 120 w 443"/>
                  <a:gd name="T15" fmla="*/ 48 h 66"/>
                  <a:gd name="T16" fmla="*/ 60 w 443"/>
                  <a:gd name="T17" fmla="*/ 36 h 66"/>
                  <a:gd name="T18" fmla="*/ 0 w 443"/>
                  <a:gd name="T19" fmla="*/ 12 h 66"/>
                  <a:gd name="T20" fmla="*/ 0 w 443"/>
                  <a:gd name="T21" fmla="*/ 0 h 66"/>
                  <a:gd name="T22" fmla="*/ 54 w 443"/>
                  <a:gd name="T23" fmla="*/ 24 h 66"/>
                  <a:gd name="T24" fmla="*/ 120 w 443"/>
                  <a:gd name="T25" fmla="*/ 36 h 66"/>
                  <a:gd name="T26" fmla="*/ 186 w 443"/>
                  <a:gd name="T27" fmla="*/ 48 h 66"/>
                  <a:gd name="T28" fmla="*/ 257 w 443"/>
                  <a:gd name="T29" fmla="*/ 54 h 66"/>
                  <a:gd name="T30" fmla="*/ 257 w 443"/>
                  <a:gd name="T31" fmla="*/ 5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68" name="Freeform 12"/>
              <p:cNvSpPr>
                <a:spLocks/>
              </p:cNvSpPr>
              <p:nvPr/>
            </p:nvSpPr>
            <p:spPr bwMode="hidden">
              <a:xfrm>
                <a:off x="3527" y="3906"/>
                <a:ext cx="89" cy="216"/>
              </a:xfrm>
              <a:custGeom>
                <a:avLst/>
                <a:gdLst>
                  <a:gd name="T0" fmla="*/ 12 w 89"/>
                  <a:gd name="T1" fmla="*/ 66 h 216"/>
                  <a:gd name="T2" fmla="*/ 18 w 89"/>
                  <a:gd name="T3" fmla="*/ 108 h 216"/>
                  <a:gd name="T4" fmla="*/ 36 w 89"/>
                  <a:gd name="T5" fmla="*/ 144 h 216"/>
                  <a:gd name="T6" fmla="*/ 60 w 89"/>
                  <a:gd name="T7" fmla="*/ 180 h 216"/>
                  <a:gd name="T8" fmla="*/ 89 w 89"/>
                  <a:gd name="T9" fmla="*/ 216 h 216"/>
                  <a:gd name="T10" fmla="*/ 72 w 89"/>
                  <a:gd name="T11" fmla="*/ 216 h 216"/>
                  <a:gd name="T12" fmla="*/ 42 w 89"/>
                  <a:gd name="T13" fmla="*/ 180 h 216"/>
                  <a:gd name="T14" fmla="*/ 18 w 89"/>
                  <a:gd name="T15" fmla="*/ 144 h 216"/>
                  <a:gd name="T16" fmla="*/ 6 w 89"/>
                  <a:gd name="T17" fmla="*/ 108 h 216"/>
                  <a:gd name="T18" fmla="*/ 0 w 89"/>
                  <a:gd name="T19" fmla="*/ 66 h 216"/>
                  <a:gd name="T20" fmla="*/ 0 w 89"/>
                  <a:gd name="T21" fmla="*/ 30 h 216"/>
                  <a:gd name="T22" fmla="*/ 12 w 89"/>
                  <a:gd name="T23" fmla="*/ 0 h 216"/>
                  <a:gd name="T24" fmla="*/ 30 w 89"/>
                  <a:gd name="T25" fmla="*/ 0 h 216"/>
                  <a:gd name="T26" fmla="*/ 18 w 89"/>
                  <a:gd name="T27" fmla="*/ 30 h 216"/>
                  <a:gd name="T28" fmla="*/ 12 w 89"/>
                  <a:gd name="T29" fmla="*/ 66 h 216"/>
                  <a:gd name="T30" fmla="*/ 12 w 89"/>
                  <a:gd name="T31" fmla="*/ 6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69" name="Freeform 13"/>
              <p:cNvSpPr>
                <a:spLocks/>
              </p:cNvSpPr>
              <p:nvPr/>
            </p:nvSpPr>
            <p:spPr bwMode="hidden">
              <a:xfrm>
                <a:off x="3569" y="3745"/>
                <a:ext cx="750" cy="461"/>
              </a:xfrm>
              <a:custGeom>
                <a:avLst/>
                <a:gdLst>
                  <a:gd name="T0" fmla="*/ 382 w 747"/>
                  <a:gd name="T1" fmla="*/ 443 h 461"/>
                  <a:gd name="T2" fmla="*/ 311 w 747"/>
                  <a:gd name="T3" fmla="*/ 437 h 461"/>
                  <a:gd name="T4" fmla="*/ 245 w 747"/>
                  <a:gd name="T5" fmla="*/ 425 h 461"/>
                  <a:gd name="T6" fmla="*/ 185 w 747"/>
                  <a:gd name="T7" fmla="*/ 407 h 461"/>
                  <a:gd name="T8" fmla="*/ 131 w 747"/>
                  <a:gd name="T9" fmla="*/ 383 h 461"/>
                  <a:gd name="T10" fmla="*/ 83 w 747"/>
                  <a:gd name="T11" fmla="*/ 347 h 461"/>
                  <a:gd name="T12" fmla="*/ 53 w 747"/>
                  <a:gd name="T13" fmla="*/ 311 h 461"/>
                  <a:gd name="T14" fmla="*/ 30 w 747"/>
                  <a:gd name="T15" fmla="*/ 269 h 461"/>
                  <a:gd name="T16" fmla="*/ 24 w 747"/>
                  <a:gd name="T17" fmla="*/ 227 h 461"/>
                  <a:gd name="T18" fmla="*/ 30 w 747"/>
                  <a:gd name="T19" fmla="*/ 185 h 461"/>
                  <a:gd name="T20" fmla="*/ 53 w 747"/>
                  <a:gd name="T21" fmla="*/ 143 h 461"/>
                  <a:gd name="T22" fmla="*/ 83 w 747"/>
                  <a:gd name="T23" fmla="*/ 107 h 461"/>
                  <a:gd name="T24" fmla="*/ 131 w 747"/>
                  <a:gd name="T25" fmla="*/ 77 h 461"/>
                  <a:gd name="T26" fmla="*/ 185 w 747"/>
                  <a:gd name="T27" fmla="*/ 47 h 461"/>
                  <a:gd name="T28" fmla="*/ 245 w 747"/>
                  <a:gd name="T29" fmla="*/ 30 h 461"/>
                  <a:gd name="T30" fmla="*/ 311 w 747"/>
                  <a:gd name="T31" fmla="*/ 18 h 461"/>
                  <a:gd name="T32" fmla="*/ 382 w 747"/>
                  <a:gd name="T33" fmla="*/ 12 h 461"/>
                  <a:gd name="T34" fmla="*/ 478 w 747"/>
                  <a:gd name="T35" fmla="*/ 18 h 461"/>
                  <a:gd name="T36" fmla="*/ 562 w 747"/>
                  <a:gd name="T37" fmla="*/ 41 h 461"/>
                  <a:gd name="T38" fmla="*/ 562 w 747"/>
                  <a:gd name="T39" fmla="*/ 36 h 461"/>
                  <a:gd name="T40" fmla="*/ 562 w 747"/>
                  <a:gd name="T41" fmla="*/ 30 h 461"/>
                  <a:gd name="T42" fmla="*/ 478 w 747"/>
                  <a:gd name="T43" fmla="*/ 6 h 461"/>
                  <a:gd name="T44" fmla="*/ 382 w 747"/>
                  <a:gd name="T45" fmla="*/ 0 h 461"/>
                  <a:gd name="T46" fmla="*/ 305 w 747"/>
                  <a:gd name="T47" fmla="*/ 6 h 461"/>
                  <a:gd name="T48" fmla="*/ 233 w 747"/>
                  <a:gd name="T49" fmla="*/ 18 h 461"/>
                  <a:gd name="T50" fmla="*/ 167 w 747"/>
                  <a:gd name="T51" fmla="*/ 41 h 461"/>
                  <a:gd name="T52" fmla="*/ 113 w 747"/>
                  <a:gd name="T53" fmla="*/ 65 h 461"/>
                  <a:gd name="T54" fmla="*/ 65 w 747"/>
                  <a:gd name="T55" fmla="*/ 101 h 461"/>
                  <a:gd name="T56" fmla="*/ 30 w 747"/>
                  <a:gd name="T57" fmla="*/ 137 h 461"/>
                  <a:gd name="T58" fmla="*/ 6 w 747"/>
                  <a:gd name="T59" fmla="*/ 179 h 461"/>
                  <a:gd name="T60" fmla="*/ 0 w 747"/>
                  <a:gd name="T61" fmla="*/ 227 h 461"/>
                  <a:gd name="T62" fmla="*/ 6 w 747"/>
                  <a:gd name="T63" fmla="*/ 275 h 461"/>
                  <a:gd name="T64" fmla="*/ 30 w 747"/>
                  <a:gd name="T65" fmla="*/ 317 h 461"/>
                  <a:gd name="T66" fmla="*/ 65 w 747"/>
                  <a:gd name="T67" fmla="*/ 359 h 461"/>
                  <a:gd name="T68" fmla="*/ 113 w 747"/>
                  <a:gd name="T69" fmla="*/ 395 h 461"/>
                  <a:gd name="T70" fmla="*/ 167 w 747"/>
                  <a:gd name="T71" fmla="*/ 419 h 461"/>
                  <a:gd name="T72" fmla="*/ 233 w 747"/>
                  <a:gd name="T73" fmla="*/ 443 h 461"/>
                  <a:gd name="T74" fmla="*/ 305 w 747"/>
                  <a:gd name="T75" fmla="*/ 455 h 461"/>
                  <a:gd name="T76" fmla="*/ 382 w 747"/>
                  <a:gd name="T77" fmla="*/ 461 h 461"/>
                  <a:gd name="T78" fmla="*/ 448 w 747"/>
                  <a:gd name="T79" fmla="*/ 455 h 461"/>
                  <a:gd name="T80" fmla="*/ 508 w 747"/>
                  <a:gd name="T81" fmla="*/ 449 h 461"/>
                  <a:gd name="T82" fmla="*/ 609 w 747"/>
                  <a:gd name="T83" fmla="*/ 413 h 461"/>
                  <a:gd name="T84" fmla="*/ 657 w 747"/>
                  <a:gd name="T85" fmla="*/ 389 h 461"/>
                  <a:gd name="T86" fmla="*/ 693 w 747"/>
                  <a:gd name="T87" fmla="*/ 359 h 461"/>
                  <a:gd name="T88" fmla="*/ 723 w 747"/>
                  <a:gd name="T89" fmla="*/ 329 h 461"/>
                  <a:gd name="T90" fmla="*/ 747 w 747"/>
                  <a:gd name="T91" fmla="*/ 293 h 461"/>
                  <a:gd name="T92" fmla="*/ 741 w 747"/>
                  <a:gd name="T93" fmla="*/ 287 h 461"/>
                  <a:gd name="T94" fmla="*/ 729 w 747"/>
                  <a:gd name="T95" fmla="*/ 281 h 461"/>
                  <a:gd name="T96" fmla="*/ 711 w 747"/>
                  <a:gd name="T97" fmla="*/ 317 h 461"/>
                  <a:gd name="T98" fmla="*/ 681 w 747"/>
                  <a:gd name="T99" fmla="*/ 347 h 461"/>
                  <a:gd name="T100" fmla="*/ 645 w 747"/>
                  <a:gd name="T101" fmla="*/ 377 h 461"/>
                  <a:gd name="T102" fmla="*/ 604 w 747"/>
                  <a:gd name="T103" fmla="*/ 401 h 461"/>
                  <a:gd name="T104" fmla="*/ 502 w 747"/>
                  <a:gd name="T105" fmla="*/ 431 h 461"/>
                  <a:gd name="T106" fmla="*/ 442 w 747"/>
                  <a:gd name="T107" fmla="*/ 443 h 461"/>
                  <a:gd name="T108" fmla="*/ 382 w 747"/>
                  <a:gd name="T109" fmla="*/ 443 h 461"/>
                  <a:gd name="T110" fmla="*/ 382 w 747"/>
                  <a:gd name="T111" fmla="*/ 44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70" name="Freeform 14"/>
              <p:cNvSpPr>
                <a:spLocks/>
              </p:cNvSpPr>
              <p:nvPr/>
            </p:nvSpPr>
            <p:spPr bwMode="hidden">
              <a:xfrm>
                <a:off x="4037" y="3721"/>
                <a:ext cx="96" cy="30"/>
              </a:xfrm>
              <a:custGeom>
                <a:avLst/>
                <a:gdLst>
                  <a:gd name="T0" fmla="*/ 0 w 96"/>
                  <a:gd name="T1" fmla="*/ 0 h 30"/>
                  <a:gd name="T2" fmla="*/ 0 w 96"/>
                  <a:gd name="T3" fmla="*/ 12 h 30"/>
                  <a:gd name="T4" fmla="*/ 48 w 96"/>
                  <a:gd name="T5" fmla="*/ 18 h 30"/>
                  <a:gd name="T6" fmla="*/ 96 w 96"/>
                  <a:gd name="T7" fmla="*/ 30 h 30"/>
                  <a:gd name="T8" fmla="*/ 96 w 96"/>
                  <a:gd name="T9" fmla="*/ 24 h 30"/>
                  <a:gd name="T10" fmla="*/ 96 w 96"/>
                  <a:gd name="T11" fmla="*/ 18 h 30"/>
                  <a:gd name="T12" fmla="*/ 48 w 96"/>
                  <a:gd name="T13" fmla="*/ 12 h 30"/>
                  <a:gd name="T14" fmla="*/ 0 w 96"/>
                  <a:gd name="T15" fmla="*/ 0 h 30"/>
                  <a:gd name="T16" fmla="*/ 0 w 96"/>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71"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nvGrpSpPr>
            <p:cNvPr id="45072" name="Group 16"/>
            <p:cNvGrpSpPr>
              <a:grpSpLocks/>
            </p:cNvGrpSpPr>
            <p:nvPr userDrawn="1"/>
          </p:nvGrpSpPr>
          <p:grpSpPr bwMode="auto">
            <a:xfrm>
              <a:off x="1776" y="3631"/>
              <a:ext cx="1626" cy="683"/>
              <a:chOff x="1776" y="3631"/>
              <a:chExt cx="1626" cy="683"/>
            </a:xfrm>
          </p:grpSpPr>
          <p:sp>
            <p:nvSpPr>
              <p:cNvPr id="45073"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074"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075"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076"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077"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078"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079"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080"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081" name="Freeform 25"/>
              <p:cNvSpPr>
                <a:spLocks/>
              </p:cNvSpPr>
              <p:nvPr/>
            </p:nvSpPr>
            <p:spPr bwMode="hidden">
              <a:xfrm>
                <a:off x="2585" y="3822"/>
                <a:ext cx="449" cy="186"/>
              </a:xfrm>
              <a:custGeom>
                <a:avLst/>
                <a:gdLst>
                  <a:gd name="T0" fmla="*/ 6 w 448"/>
                  <a:gd name="T1" fmla="*/ 6 h 186"/>
                  <a:gd name="T2" fmla="*/ 78 w 448"/>
                  <a:gd name="T3" fmla="*/ 12 h 186"/>
                  <a:gd name="T4" fmla="*/ 150 w 448"/>
                  <a:gd name="T5" fmla="*/ 18 h 186"/>
                  <a:gd name="T6" fmla="*/ 215 w 448"/>
                  <a:gd name="T7" fmla="*/ 36 h 186"/>
                  <a:gd name="T8" fmla="*/ 275 w 448"/>
                  <a:gd name="T9" fmla="*/ 60 h 186"/>
                  <a:gd name="T10" fmla="*/ 329 w 448"/>
                  <a:gd name="T11" fmla="*/ 84 h 186"/>
                  <a:gd name="T12" fmla="*/ 377 w 448"/>
                  <a:gd name="T13" fmla="*/ 114 h 186"/>
                  <a:gd name="T14" fmla="*/ 419 w 448"/>
                  <a:gd name="T15" fmla="*/ 150 h 186"/>
                  <a:gd name="T16" fmla="*/ 448 w 448"/>
                  <a:gd name="T17" fmla="*/ 186 h 186"/>
                  <a:gd name="T18" fmla="*/ 448 w 448"/>
                  <a:gd name="T19" fmla="*/ 162 h 186"/>
                  <a:gd name="T20" fmla="*/ 413 w 448"/>
                  <a:gd name="T21" fmla="*/ 126 h 186"/>
                  <a:gd name="T22" fmla="*/ 371 w 448"/>
                  <a:gd name="T23" fmla="*/ 96 h 186"/>
                  <a:gd name="T24" fmla="*/ 323 w 448"/>
                  <a:gd name="T25" fmla="*/ 66 h 186"/>
                  <a:gd name="T26" fmla="*/ 269 w 448"/>
                  <a:gd name="T27" fmla="*/ 48 h 186"/>
                  <a:gd name="T28" fmla="*/ 144 w 448"/>
                  <a:gd name="T29" fmla="*/ 12 h 186"/>
                  <a:gd name="T30" fmla="*/ 78 w 448"/>
                  <a:gd name="T31" fmla="*/ 6 h 186"/>
                  <a:gd name="T32" fmla="*/ 6 w 448"/>
                  <a:gd name="T33" fmla="*/ 0 h 186"/>
                  <a:gd name="T34" fmla="*/ 0 w 448"/>
                  <a:gd name="T35" fmla="*/ 0 h 186"/>
                  <a:gd name="T36" fmla="*/ 0 w 448"/>
                  <a:gd name="T37" fmla="*/ 0 h 186"/>
                  <a:gd name="T38" fmla="*/ 0 w 448"/>
                  <a:gd name="T39" fmla="*/ 6 h 186"/>
                  <a:gd name="T40" fmla="*/ 0 w 448"/>
                  <a:gd name="T41" fmla="*/ 6 h 186"/>
                  <a:gd name="T42" fmla="*/ 6 w 448"/>
                  <a:gd name="T43" fmla="*/ 6 h 186"/>
                  <a:gd name="T44" fmla="*/ 6 w 448"/>
                  <a:gd name="T45" fmla="*/ 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82" name="Freeform 26"/>
              <p:cNvSpPr>
                <a:spLocks/>
              </p:cNvSpPr>
              <p:nvPr/>
            </p:nvSpPr>
            <p:spPr bwMode="hidden">
              <a:xfrm>
                <a:off x="2142" y="3852"/>
                <a:ext cx="892" cy="462"/>
              </a:xfrm>
              <a:custGeom>
                <a:avLst/>
                <a:gdLst>
                  <a:gd name="T0" fmla="*/ 23 w 890"/>
                  <a:gd name="T1" fmla="*/ 276 h 462"/>
                  <a:gd name="T2" fmla="*/ 29 w 890"/>
                  <a:gd name="T3" fmla="*/ 222 h 462"/>
                  <a:gd name="T4" fmla="*/ 59 w 890"/>
                  <a:gd name="T5" fmla="*/ 174 h 462"/>
                  <a:gd name="T6" fmla="*/ 95 w 890"/>
                  <a:gd name="T7" fmla="*/ 132 h 462"/>
                  <a:gd name="T8" fmla="*/ 149 w 890"/>
                  <a:gd name="T9" fmla="*/ 96 h 462"/>
                  <a:gd name="T10" fmla="*/ 209 w 890"/>
                  <a:gd name="T11" fmla="*/ 60 h 462"/>
                  <a:gd name="T12" fmla="*/ 281 w 890"/>
                  <a:gd name="T13" fmla="*/ 36 h 462"/>
                  <a:gd name="T14" fmla="*/ 364 w 890"/>
                  <a:gd name="T15" fmla="*/ 24 h 462"/>
                  <a:gd name="T16" fmla="*/ 448 w 890"/>
                  <a:gd name="T17" fmla="*/ 18 h 462"/>
                  <a:gd name="T18" fmla="*/ 532 w 890"/>
                  <a:gd name="T19" fmla="*/ 24 h 462"/>
                  <a:gd name="T20" fmla="*/ 609 w 890"/>
                  <a:gd name="T21" fmla="*/ 36 h 462"/>
                  <a:gd name="T22" fmla="*/ 681 w 890"/>
                  <a:gd name="T23" fmla="*/ 60 h 462"/>
                  <a:gd name="T24" fmla="*/ 741 w 890"/>
                  <a:gd name="T25" fmla="*/ 96 h 462"/>
                  <a:gd name="T26" fmla="*/ 795 w 890"/>
                  <a:gd name="T27" fmla="*/ 132 h 462"/>
                  <a:gd name="T28" fmla="*/ 831 w 890"/>
                  <a:gd name="T29" fmla="*/ 174 h 462"/>
                  <a:gd name="T30" fmla="*/ 861 w 890"/>
                  <a:gd name="T31" fmla="*/ 222 h 462"/>
                  <a:gd name="T32" fmla="*/ 867 w 890"/>
                  <a:gd name="T33" fmla="*/ 276 h 462"/>
                  <a:gd name="T34" fmla="*/ 855 w 890"/>
                  <a:gd name="T35" fmla="*/ 330 h 462"/>
                  <a:gd name="T36" fmla="*/ 831 w 890"/>
                  <a:gd name="T37" fmla="*/ 378 h 462"/>
                  <a:gd name="T38" fmla="*/ 783 w 890"/>
                  <a:gd name="T39" fmla="*/ 426 h 462"/>
                  <a:gd name="T40" fmla="*/ 723 w 890"/>
                  <a:gd name="T41" fmla="*/ 462 h 462"/>
                  <a:gd name="T42" fmla="*/ 765 w 890"/>
                  <a:gd name="T43" fmla="*/ 462 h 462"/>
                  <a:gd name="T44" fmla="*/ 819 w 890"/>
                  <a:gd name="T45" fmla="*/ 426 h 462"/>
                  <a:gd name="T46" fmla="*/ 855 w 890"/>
                  <a:gd name="T47" fmla="*/ 378 h 462"/>
                  <a:gd name="T48" fmla="*/ 884 w 890"/>
                  <a:gd name="T49" fmla="*/ 330 h 462"/>
                  <a:gd name="T50" fmla="*/ 890 w 890"/>
                  <a:gd name="T51" fmla="*/ 276 h 462"/>
                  <a:gd name="T52" fmla="*/ 884 w 890"/>
                  <a:gd name="T53" fmla="*/ 222 h 462"/>
                  <a:gd name="T54" fmla="*/ 855 w 890"/>
                  <a:gd name="T55" fmla="*/ 168 h 462"/>
                  <a:gd name="T56" fmla="*/ 813 w 890"/>
                  <a:gd name="T57" fmla="*/ 120 h 462"/>
                  <a:gd name="T58" fmla="*/ 759 w 890"/>
                  <a:gd name="T59" fmla="*/ 84 h 462"/>
                  <a:gd name="T60" fmla="*/ 693 w 890"/>
                  <a:gd name="T61" fmla="*/ 48 h 462"/>
                  <a:gd name="T62" fmla="*/ 621 w 890"/>
                  <a:gd name="T63" fmla="*/ 24 h 462"/>
                  <a:gd name="T64" fmla="*/ 538 w 890"/>
                  <a:gd name="T65" fmla="*/ 6 h 462"/>
                  <a:gd name="T66" fmla="*/ 448 w 890"/>
                  <a:gd name="T67" fmla="*/ 0 h 462"/>
                  <a:gd name="T68" fmla="*/ 358 w 890"/>
                  <a:gd name="T69" fmla="*/ 6 h 462"/>
                  <a:gd name="T70" fmla="*/ 275 w 890"/>
                  <a:gd name="T71" fmla="*/ 24 h 462"/>
                  <a:gd name="T72" fmla="*/ 197 w 890"/>
                  <a:gd name="T73" fmla="*/ 48 h 462"/>
                  <a:gd name="T74" fmla="*/ 131 w 890"/>
                  <a:gd name="T75" fmla="*/ 84 h 462"/>
                  <a:gd name="T76" fmla="*/ 77 w 890"/>
                  <a:gd name="T77" fmla="*/ 120 h 462"/>
                  <a:gd name="T78" fmla="*/ 35 w 890"/>
                  <a:gd name="T79" fmla="*/ 168 h 462"/>
                  <a:gd name="T80" fmla="*/ 12 w 890"/>
                  <a:gd name="T81" fmla="*/ 222 h 462"/>
                  <a:gd name="T82" fmla="*/ 0 w 890"/>
                  <a:gd name="T83" fmla="*/ 276 h 462"/>
                  <a:gd name="T84" fmla="*/ 6 w 890"/>
                  <a:gd name="T85" fmla="*/ 330 h 462"/>
                  <a:gd name="T86" fmla="*/ 35 w 890"/>
                  <a:gd name="T87" fmla="*/ 378 h 462"/>
                  <a:gd name="T88" fmla="*/ 71 w 890"/>
                  <a:gd name="T89" fmla="*/ 426 h 462"/>
                  <a:gd name="T90" fmla="*/ 125 w 890"/>
                  <a:gd name="T91" fmla="*/ 462 h 462"/>
                  <a:gd name="T92" fmla="*/ 167 w 890"/>
                  <a:gd name="T93" fmla="*/ 462 h 462"/>
                  <a:gd name="T94" fmla="*/ 107 w 890"/>
                  <a:gd name="T95" fmla="*/ 426 h 462"/>
                  <a:gd name="T96" fmla="*/ 59 w 890"/>
                  <a:gd name="T97" fmla="*/ 378 h 462"/>
                  <a:gd name="T98" fmla="*/ 35 w 890"/>
                  <a:gd name="T99" fmla="*/ 330 h 462"/>
                  <a:gd name="T100" fmla="*/ 23 w 890"/>
                  <a:gd name="T101" fmla="*/ 276 h 462"/>
                  <a:gd name="T102" fmla="*/ 23 w 890"/>
                  <a:gd name="T103" fmla="*/ 27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83" name="Freeform 27"/>
              <p:cNvSpPr>
                <a:spLocks/>
              </p:cNvSpPr>
              <p:nvPr/>
            </p:nvSpPr>
            <p:spPr bwMode="hidden">
              <a:xfrm>
                <a:off x="2082" y="3828"/>
                <a:ext cx="407" cy="486"/>
              </a:xfrm>
              <a:custGeom>
                <a:avLst/>
                <a:gdLst>
                  <a:gd name="T0" fmla="*/ 18 w 406"/>
                  <a:gd name="T1" fmla="*/ 300 h 486"/>
                  <a:gd name="T2" fmla="*/ 24 w 406"/>
                  <a:gd name="T3" fmla="*/ 246 h 486"/>
                  <a:gd name="T4" fmla="*/ 48 w 406"/>
                  <a:gd name="T5" fmla="*/ 198 h 486"/>
                  <a:gd name="T6" fmla="*/ 83 w 406"/>
                  <a:gd name="T7" fmla="*/ 150 h 486"/>
                  <a:gd name="T8" fmla="*/ 131 w 406"/>
                  <a:gd name="T9" fmla="*/ 108 h 486"/>
                  <a:gd name="T10" fmla="*/ 185 w 406"/>
                  <a:gd name="T11" fmla="*/ 72 h 486"/>
                  <a:gd name="T12" fmla="*/ 251 w 406"/>
                  <a:gd name="T13" fmla="*/ 42 h 486"/>
                  <a:gd name="T14" fmla="*/ 329 w 406"/>
                  <a:gd name="T15" fmla="*/ 24 h 486"/>
                  <a:gd name="T16" fmla="*/ 406 w 406"/>
                  <a:gd name="T17" fmla="*/ 6 h 486"/>
                  <a:gd name="T18" fmla="*/ 406 w 406"/>
                  <a:gd name="T19" fmla="*/ 0 h 486"/>
                  <a:gd name="T20" fmla="*/ 323 w 406"/>
                  <a:gd name="T21" fmla="*/ 12 h 486"/>
                  <a:gd name="T22" fmla="*/ 245 w 406"/>
                  <a:gd name="T23" fmla="*/ 36 h 486"/>
                  <a:gd name="T24" fmla="*/ 179 w 406"/>
                  <a:gd name="T25" fmla="*/ 66 h 486"/>
                  <a:gd name="T26" fmla="*/ 119 w 406"/>
                  <a:gd name="T27" fmla="*/ 102 h 486"/>
                  <a:gd name="T28" fmla="*/ 72 w 406"/>
                  <a:gd name="T29" fmla="*/ 144 h 486"/>
                  <a:gd name="T30" fmla="*/ 30 w 406"/>
                  <a:gd name="T31" fmla="*/ 192 h 486"/>
                  <a:gd name="T32" fmla="*/ 6 w 406"/>
                  <a:gd name="T33" fmla="*/ 246 h 486"/>
                  <a:gd name="T34" fmla="*/ 0 w 406"/>
                  <a:gd name="T35" fmla="*/ 300 h 486"/>
                  <a:gd name="T36" fmla="*/ 6 w 406"/>
                  <a:gd name="T37" fmla="*/ 348 h 486"/>
                  <a:gd name="T38" fmla="*/ 30 w 406"/>
                  <a:gd name="T39" fmla="*/ 396 h 486"/>
                  <a:gd name="T40" fmla="*/ 66 w 406"/>
                  <a:gd name="T41" fmla="*/ 444 h 486"/>
                  <a:gd name="T42" fmla="*/ 107 w 406"/>
                  <a:gd name="T43" fmla="*/ 486 h 486"/>
                  <a:gd name="T44" fmla="*/ 131 w 406"/>
                  <a:gd name="T45" fmla="*/ 486 h 486"/>
                  <a:gd name="T46" fmla="*/ 83 w 406"/>
                  <a:gd name="T47" fmla="*/ 450 h 486"/>
                  <a:gd name="T48" fmla="*/ 48 w 406"/>
                  <a:gd name="T49" fmla="*/ 402 h 486"/>
                  <a:gd name="T50" fmla="*/ 24 w 406"/>
                  <a:gd name="T51" fmla="*/ 354 h 486"/>
                  <a:gd name="T52" fmla="*/ 18 w 406"/>
                  <a:gd name="T53" fmla="*/ 300 h 486"/>
                  <a:gd name="T54" fmla="*/ 18 w 406"/>
                  <a:gd name="T55" fmla="*/ 30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84" name="Freeform 28"/>
              <p:cNvSpPr>
                <a:spLocks/>
              </p:cNvSpPr>
              <p:nvPr/>
            </p:nvSpPr>
            <p:spPr bwMode="hidden">
              <a:xfrm>
                <a:off x="2987" y="4044"/>
                <a:ext cx="108" cy="252"/>
              </a:xfrm>
              <a:custGeom>
                <a:avLst/>
                <a:gdLst>
                  <a:gd name="T0" fmla="*/ 89 w 107"/>
                  <a:gd name="T1" fmla="*/ 84 h 252"/>
                  <a:gd name="T2" fmla="*/ 83 w 107"/>
                  <a:gd name="T3" fmla="*/ 132 h 252"/>
                  <a:gd name="T4" fmla="*/ 65 w 107"/>
                  <a:gd name="T5" fmla="*/ 174 h 252"/>
                  <a:gd name="T6" fmla="*/ 36 w 107"/>
                  <a:gd name="T7" fmla="*/ 216 h 252"/>
                  <a:gd name="T8" fmla="*/ 0 w 107"/>
                  <a:gd name="T9" fmla="*/ 252 h 252"/>
                  <a:gd name="T10" fmla="*/ 18 w 107"/>
                  <a:gd name="T11" fmla="*/ 252 h 252"/>
                  <a:gd name="T12" fmla="*/ 53 w 107"/>
                  <a:gd name="T13" fmla="*/ 216 h 252"/>
                  <a:gd name="T14" fmla="*/ 83 w 107"/>
                  <a:gd name="T15" fmla="*/ 174 h 252"/>
                  <a:gd name="T16" fmla="*/ 101 w 107"/>
                  <a:gd name="T17" fmla="*/ 132 h 252"/>
                  <a:gd name="T18" fmla="*/ 107 w 107"/>
                  <a:gd name="T19" fmla="*/ 84 h 252"/>
                  <a:gd name="T20" fmla="*/ 101 w 107"/>
                  <a:gd name="T21" fmla="*/ 42 h 252"/>
                  <a:gd name="T22" fmla="*/ 89 w 107"/>
                  <a:gd name="T23" fmla="*/ 0 h 252"/>
                  <a:gd name="T24" fmla="*/ 65 w 107"/>
                  <a:gd name="T25" fmla="*/ 0 h 252"/>
                  <a:gd name="T26" fmla="*/ 83 w 107"/>
                  <a:gd name="T27" fmla="*/ 42 h 252"/>
                  <a:gd name="T28" fmla="*/ 89 w 107"/>
                  <a:gd name="T29" fmla="*/ 84 h 252"/>
                  <a:gd name="T30" fmla="*/ 89 w 107"/>
                  <a:gd name="T31" fmla="*/ 84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85" name="Freeform 29"/>
              <p:cNvSpPr>
                <a:spLocks/>
              </p:cNvSpPr>
              <p:nvPr/>
            </p:nvSpPr>
            <p:spPr bwMode="hidden">
              <a:xfrm>
                <a:off x="2068" y="3685"/>
                <a:ext cx="835" cy="150"/>
              </a:xfrm>
              <a:custGeom>
                <a:avLst/>
                <a:gdLst>
                  <a:gd name="T0" fmla="*/ 518 w 835"/>
                  <a:gd name="T1" fmla="*/ 18 h 150"/>
                  <a:gd name="T2" fmla="*/ 597 w 835"/>
                  <a:gd name="T3" fmla="*/ 24 h 150"/>
                  <a:gd name="T4" fmla="*/ 682 w 835"/>
                  <a:gd name="T5" fmla="*/ 30 h 150"/>
                  <a:gd name="T6" fmla="*/ 755 w 835"/>
                  <a:gd name="T7" fmla="*/ 42 h 150"/>
                  <a:gd name="T8" fmla="*/ 828 w 835"/>
                  <a:gd name="T9" fmla="*/ 60 h 150"/>
                  <a:gd name="T10" fmla="*/ 835 w 835"/>
                  <a:gd name="T11" fmla="*/ 42 h 150"/>
                  <a:gd name="T12" fmla="*/ 761 w 835"/>
                  <a:gd name="T13" fmla="*/ 24 h 150"/>
                  <a:gd name="T14" fmla="*/ 688 w 835"/>
                  <a:gd name="T15" fmla="*/ 12 h 150"/>
                  <a:gd name="T16" fmla="*/ 603 w 835"/>
                  <a:gd name="T17" fmla="*/ 6 h 150"/>
                  <a:gd name="T18" fmla="*/ 518 w 835"/>
                  <a:gd name="T19" fmla="*/ 0 h 150"/>
                  <a:gd name="T20" fmla="*/ 372 w 835"/>
                  <a:gd name="T21" fmla="*/ 12 h 150"/>
                  <a:gd name="T22" fmla="*/ 232 w 835"/>
                  <a:gd name="T23" fmla="*/ 36 h 150"/>
                  <a:gd name="T24" fmla="*/ 110 w 835"/>
                  <a:gd name="T25" fmla="*/ 78 h 150"/>
                  <a:gd name="T26" fmla="*/ 0 w 835"/>
                  <a:gd name="T27" fmla="*/ 132 h 150"/>
                  <a:gd name="T28" fmla="*/ 19 w 835"/>
                  <a:gd name="T29" fmla="*/ 150 h 150"/>
                  <a:gd name="T30" fmla="*/ 122 w 835"/>
                  <a:gd name="T31" fmla="*/ 96 h 150"/>
                  <a:gd name="T32" fmla="*/ 244 w 835"/>
                  <a:gd name="T33" fmla="*/ 54 h 150"/>
                  <a:gd name="T34" fmla="*/ 378 w 835"/>
                  <a:gd name="T35" fmla="*/ 30 h 150"/>
                  <a:gd name="T36" fmla="*/ 518 w 835"/>
                  <a:gd name="T37" fmla="*/ 18 h 150"/>
                  <a:gd name="T38" fmla="*/ 518 w 835"/>
                  <a:gd name="T39" fmla="*/ 18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86" name="Freeform 30"/>
              <p:cNvSpPr>
                <a:spLocks/>
              </p:cNvSpPr>
              <p:nvPr/>
            </p:nvSpPr>
            <p:spPr bwMode="hidden">
              <a:xfrm>
                <a:off x="1867" y="3853"/>
                <a:ext cx="171" cy="461"/>
              </a:xfrm>
              <a:custGeom>
                <a:avLst/>
                <a:gdLst>
                  <a:gd name="T0" fmla="*/ 31 w 171"/>
                  <a:gd name="T1" fmla="*/ 263 h 461"/>
                  <a:gd name="T2" fmla="*/ 43 w 171"/>
                  <a:gd name="T3" fmla="*/ 191 h 461"/>
                  <a:gd name="T4" fmla="*/ 67 w 171"/>
                  <a:gd name="T5" fmla="*/ 131 h 461"/>
                  <a:gd name="T6" fmla="*/ 116 w 171"/>
                  <a:gd name="T7" fmla="*/ 72 h 461"/>
                  <a:gd name="T8" fmla="*/ 171 w 171"/>
                  <a:gd name="T9" fmla="*/ 18 h 461"/>
                  <a:gd name="T10" fmla="*/ 153 w 171"/>
                  <a:gd name="T11" fmla="*/ 0 h 461"/>
                  <a:gd name="T12" fmla="*/ 86 w 171"/>
                  <a:gd name="T13" fmla="*/ 60 h 461"/>
                  <a:gd name="T14" fmla="*/ 43 w 171"/>
                  <a:gd name="T15" fmla="*/ 120 h 461"/>
                  <a:gd name="T16" fmla="*/ 13 w 171"/>
                  <a:gd name="T17" fmla="*/ 191 h 461"/>
                  <a:gd name="T18" fmla="*/ 0 w 171"/>
                  <a:gd name="T19" fmla="*/ 263 h 461"/>
                  <a:gd name="T20" fmla="*/ 6 w 171"/>
                  <a:gd name="T21" fmla="*/ 317 h 461"/>
                  <a:gd name="T22" fmla="*/ 25 w 171"/>
                  <a:gd name="T23" fmla="*/ 365 h 461"/>
                  <a:gd name="T24" fmla="*/ 49 w 171"/>
                  <a:gd name="T25" fmla="*/ 413 h 461"/>
                  <a:gd name="T26" fmla="*/ 86 w 171"/>
                  <a:gd name="T27" fmla="*/ 461 h 461"/>
                  <a:gd name="T28" fmla="*/ 122 w 171"/>
                  <a:gd name="T29" fmla="*/ 461 h 461"/>
                  <a:gd name="T30" fmla="*/ 86 w 171"/>
                  <a:gd name="T31" fmla="*/ 413 h 461"/>
                  <a:gd name="T32" fmla="*/ 55 w 171"/>
                  <a:gd name="T33" fmla="*/ 365 h 461"/>
                  <a:gd name="T34" fmla="*/ 37 w 171"/>
                  <a:gd name="T35" fmla="*/ 317 h 461"/>
                  <a:gd name="T36" fmla="*/ 31 w 171"/>
                  <a:gd name="T37" fmla="*/ 263 h 461"/>
                  <a:gd name="T38" fmla="*/ 31 w 171"/>
                  <a:gd name="T39" fmla="*/ 26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87" name="Freeform 31"/>
              <p:cNvSpPr>
                <a:spLocks/>
              </p:cNvSpPr>
              <p:nvPr/>
            </p:nvSpPr>
            <p:spPr bwMode="hidden">
              <a:xfrm>
                <a:off x="2951" y="3751"/>
                <a:ext cx="360" cy="563"/>
              </a:xfrm>
              <a:custGeom>
                <a:avLst/>
                <a:gdLst>
                  <a:gd name="T0" fmla="*/ 360 w 360"/>
                  <a:gd name="T1" fmla="*/ 365 h 563"/>
                  <a:gd name="T2" fmla="*/ 353 w 360"/>
                  <a:gd name="T3" fmla="*/ 305 h 563"/>
                  <a:gd name="T4" fmla="*/ 335 w 360"/>
                  <a:gd name="T5" fmla="*/ 251 h 563"/>
                  <a:gd name="T6" fmla="*/ 305 w 360"/>
                  <a:gd name="T7" fmla="*/ 204 h 563"/>
                  <a:gd name="T8" fmla="*/ 262 w 360"/>
                  <a:gd name="T9" fmla="*/ 156 h 563"/>
                  <a:gd name="T10" fmla="*/ 213 w 360"/>
                  <a:gd name="T11" fmla="*/ 108 h 563"/>
                  <a:gd name="T12" fmla="*/ 159 w 360"/>
                  <a:gd name="T13" fmla="*/ 66 h 563"/>
                  <a:gd name="T14" fmla="*/ 92 w 360"/>
                  <a:gd name="T15" fmla="*/ 30 h 563"/>
                  <a:gd name="T16" fmla="*/ 19 w 360"/>
                  <a:gd name="T17" fmla="*/ 0 h 563"/>
                  <a:gd name="T18" fmla="*/ 0 w 360"/>
                  <a:gd name="T19" fmla="*/ 12 h 563"/>
                  <a:gd name="T20" fmla="*/ 67 w 360"/>
                  <a:gd name="T21" fmla="*/ 42 h 563"/>
                  <a:gd name="T22" fmla="*/ 134 w 360"/>
                  <a:gd name="T23" fmla="*/ 78 h 563"/>
                  <a:gd name="T24" fmla="*/ 189 w 360"/>
                  <a:gd name="T25" fmla="*/ 114 h 563"/>
                  <a:gd name="T26" fmla="*/ 238 w 360"/>
                  <a:gd name="T27" fmla="*/ 162 h 563"/>
                  <a:gd name="T28" fmla="*/ 274 w 360"/>
                  <a:gd name="T29" fmla="*/ 210 h 563"/>
                  <a:gd name="T30" fmla="*/ 299 w 360"/>
                  <a:gd name="T31" fmla="*/ 257 h 563"/>
                  <a:gd name="T32" fmla="*/ 317 w 360"/>
                  <a:gd name="T33" fmla="*/ 311 h 563"/>
                  <a:gd name="T34" fmla="*/ 323 w 360"/>
                  <a:gd name="T35" fmla="*/ 365 h 563"/>
                  <a:gd name="T36" fmla="*/ 317 w 360"/>
                  <a:gd name="T37" fmla="*/ 419 h 563"/>
                  <a:gd name="T38" fmla="*/ 299 w 360"/>
                  <a:gd name="T39" fmla="*/ 467 h 563"/>
                  <a:gd name="T40" fmla="*/ 274 w 360"/>
                  <a:gd name="T41" fmla="*/ 515 h 563"/>
                  <a:gd name="T42" fmla="*/ 238 w 360"/>
                  <a:gd name="T43" fmla="*/ 563 h 563"/>
                  <a:gd name="T44" fmla="*/ 268 w 360"/>
                  <a:gd name="T45" fmla="*/ 563 h 563"/>
                  <a:gd name="T46" fmla="*/ 311 w 360"/>
                  <a:gd name="T47" fmla="*/ 515 h 563"/>
                  <a:gd name="T48" fmla="*/ 335 w 360"/>
                  <a:gd name="T49" fmla="*/ 467 h 563"/>
                  <a:gd name="T50" fmla="*/ 353 w 360"/>
                  <a:gd name="T51" fmla="*/ 419 h 563"/>
                  <a:gd name="T52" fmla="*/ 360 w 360"/>
                  <a:gd name="T53" fmla="*/ 365 h 563"/>
                  <a:gd name="T54" fmla="*/ 360 w 360"/>
                  <a:gd name="T55" fmla="*/ 365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88" name="Freeform 32"/>
              <p:cNvSpPr>
                <a:spLocks/>
              </p:cNvSpPr>
              <p:nvPr/>
            </p:nvSpPr>
            <p:spPr bwMode="hidden">
              <a:xfrm>
                <a:off x="2318" y="3631"/>
                <a:ext cx="1078" cy="425"/>
              </a:xfrm>
              <a:custGeom>
                <a:avLst/>
                <a:gdLst>
                  <a:gd name="T0" fmla="*/ 1053 w 1078"/>
                  <a:gd name="T1" fmla="*/ 425 h 425"/>
                  <a:gd name="T2" fmla="*/ 1078 w 1078"/>
                  <a:gd name="T3" fmla="*/ 419 h 425"/>
                  <a:gd name="T4" fmla="*/ 1066 w 1078"/>
                  <a:gd name="T5" fmla="*/ 377 h 425"/>
                  <a:gd name="T6" fmla="*/ 1047 w 1078"/>
                  <a:gd name="T7" fmla="*/ 336 h 425"/>
                  <a:gd name="T8" fmla="*/ 986 w 1078"/>
                  <a:gd name="T9" fmla="*/ 252 h 425"/>
                  <a:gd name="T10" fmla="*/ 907 w 1078"/>
                  <a:gd name="T11" fmla="*/ 180 h 425"/>
                  <a:gd name="T12" fmla="*/ 810 w 1078"/>
                  <a:gd name="T13" fmla="*/ 120 h 425"/>
                  <a:gd name="T14" fmla="*/ 694 w 1078"/>
                  <a:gd name="T15" fmla="*/ 72 h 425"/>
                  <a:gd name="T16" fmla="*/ 560 w 1078"/>
                  <a:gd name="T17" fmla="*/ 30 h 425"/>
                  <a:gd name="T18" fmla="*/ 420 w 1078"/>
                  <a:gd name="T19" fmla="*/ 6 h 425"/>
                  <a:gd name="T20" fmla="*/ 268 w 1078"/>
                  <a:gd name="T21" fmla="*/ 0 h 425"/>
                  <a:gd name="T22" fmla="*/ 134 w 1078"/>
                  <a:gd name="T23" fmla="*/ 6 h 425"/>
                  <a:gd name="T24" fmla="*/ 0 w 1078"/>
                  <a:gd name="T25" fmla="*/ 24 h 425"/>
                  <a:gd name="T26" fmla="*/ 12 w 1078"/>
                  <a:gd name="T27" fmla="*/ 36 h 425"/>
                  <a:gd name="T28" fmla="*/ 134 w 1078"/>
                  <a:gd name="T29" fmla="*/ 18 h 425"/>
                  <a:gd name="T30" fmla="*/ 268 w 1078"/>
                  <a:gd name="T31" fmla="*/ 12 h 425"/>
                  <a:gd name="T32" fmla="*/ 420 w 1078"/>
                  <a:gd name="T33" fmla="*/ 18 h 425"/>
                  <a:gd name="T34" fmla="*/ 554 w 1078"/>
                  <a:gd name="T35" fmla="*/ 42 h 425"/>
                  <a:gd name="T36" fmla="*/ 682 w 1078"/>
                  <a:gd name="T37" fmla="*/ 84 h 425"/>
                  <a:gd name="T38" fmla="*/ 798 w 1078"/>
                  <a:gd name="T39" fmla="*/ 132 h 425"/>
                  <a:gd name="T40" fmla="*/ 895 w 1078"/>
                  <a:gd name="T41" fmla="*/ 192 h 425"/>
                  <a:gd name="T42" fmla="*/ 968 w 1078"/>
                  <a:gd name="T43" fmla="*/ 264 h 425"/>
                  <a:gd name="T44" fmla="*/ 999 w 1078"/>
                  <a:gd name="T45" fmla="*/ 300 h 425"/>
                  <a:gd name="T46" fmla="*/ 1023 w 1078"/>
                  <a:gd name="T47" fmla="*/ 342 h 425"/>
                  <a:gd name="T48" fmla="*/ 1041 w 1078"/>
                  <a:gd name="T49" fmla="*/ 383 h 425"/>
                  <a:gd name="T50" fmla="*/ 1053 w 1078"/>
                  <a:gd name="T51" fmla="*/ 425 h 425"/>
                  <a:gd name="T52" fmla="*/ 1053 w 1078"/>
                  <a:gd name="T53"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89" name="Freeform 33"/>
              <p:cNvSpPr>
                <a:spLocks/>
              </p:cNvSpPr>
              <p:nvPr/>
            </p:nvSpPr>
            <p:spPr bwMode="hidden">
              <a:xfrm>
                <a:off x="3304" y="4080"/>
                <a:ext cx="98" cy="234"/>
              </a:xfrm>
              <a:custGeom>
                <a:avLst/>
                <a:gdLst>
                  <a:gd name="T0" fmla="*/ 0 w 98"/>
                  <a:gd name="T1" fmla="*/ 234 h 234"/>
                  <a:gd name="T2" fmla="*/ 25 w 98"/>
                  <a:gd name="T3" fmla="*/ 234 h 234"/>
                  <a:gd name="T4" fmla="*/ 55 w 98"/>
                  <a:gd name="T5" fmla="*/ 186 h 234"/>
                  <a:gd name="T6" fmla="*/ 80 w 98"/>
                  <a:gd name="T7" fmla="*/ 138 h 234"/>
                  <a:gd name="T8" fmla="*/ 92 w 98"/>
                  <a:gd name="T9" fmla="*/ 90 h 234"/>
                  <a:gd name="T10" fmla="*/ 98 w 98"/>
                  <a:gd name="T11" fmla="*/ 36 h 234"/>
                  <a:gd name="T12" fmla="*/ 98 w 98"/>
                  <a:gd name="T13" fmla="*/ 0 h 234"/>
                  <a:gd name="T14" fmla="*/ 74 w 98"/>
                  <a:gd name="T15" fmla="*/ 0 h 234"/>
                  <a:gd name="T16" fmla="*/ 74 w 98"/>
                  <a:gd name="T17" fmla="*/ 36 h 234"/>
                  <a:gd name="T18" fmla="*/ 67 w 98"/>
                  <a:gd name="T19" fmla="*/ 90 h 234"/>
                  <a:gd name="T20" fmla="*/ 55 w 98"/>
                  <a:gd name="T21" fmla="*/ 138 h 234"/>
                  <a:gd name="T22" fmla="*/ 31 w 98"/>
                  <a:gd name="T23" fmla="*/ 186 h 234"/>
                  <a:gd name="T24" fmla="*/ 0 w 98"/>
                  <a:gd name="T25" fmla="*/ 234 h 234"/>
                  <a:gd name="T26" fmla="*/ 0 w 98"/>
                  <a:gd name="T27"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90" name="Freeform 34"/>
              <p:cNvSpPr>
                <a:spLocks/>
              </p:cNvSpPr>
              <p:nvPr/>
            </p:nvSpPr>
            <p:spPr bwMode="hidden">
              <a:xfrm>
                <a:off x="1776" y="3673"/>
                <a:ext cx="481" cy="641"/>
              </a:xfrm>
              <a:custGeom>
                <a:avLst/>
                <a:gdLst>
                  <a:gd name="T0" fmla="*/ 18 w 481"/>
                  <a:gd name="T1" fmla="*/ 443 h 641"/>
                  <a:gd name="T2" fmla="*/ 24 w 481"/>
                  <a:gd name="T3" fmla="*/ 371 h 641"/>
                  <a:gd name="T4" fmla="*/ 55 w 481"/>
                  <a:gd name="T5" fmla="*/ 305 h 641"/>
                  <a:gd name="T6" fmla="*/ 91 w 481"/>
                  <a:gd name="T7" fmla="*/ 246 h 641"/>
                  <a:gd name="T8" fmla="*/ 146 w 481"/>
                  <a:gd name="T9" fmla="*/ 186 h 641"/>
                  <a:gd name="T10" fmla="*/ 213 w 481"/>
                  <a:gd name="T11" fmla="*/ 132 h 641"/>
                  <a:gd name="T12" fmla="*/ 292 w 481"/>
                  <a:gd name="T13" fmla="*/ 84 h 641"/>
                  <a:gd name="T14" fmla="*/ 384 w 481"/>
                  <a:gd name="T15" fmla="*/ 48 h 641"/>
                  <a:gd name="T16" fmla="*/ 481 w 481"/>
                  <a:gd name="T17" fmla="*/ 12 h 641"/>
                  <a:gd name="T18" fmla="*/ 457 w 481"/>
                  <a:gd name="T19" fmla="*/ 0 h 641"/>
                  <a:gd name="T20" fmla="*/ 359 w 481"/>
                  <a:gd name="T21" fmla="*/ 36 h 641"/>
                  <a:gd name="T22" fmla="*/ 274 w 481"/>
                  <a:gd name="T23" fmla="*/ 78 h 641"/>
                  <a:gd name="T24" fmla="*/ 195 w 481"/>
                  <a:gd name="T25" fmla="*/ 126 h 641"/>
                  <a:gd name="T26" fmla="*/ 128 w 481"/>
                  <a:gd name="T27" fmla="*/ 180 h 641"/>
                  <a:gd name="T28" fmla="*/ 73 w 481"/>
                  <a:gd name="T29" fmla="*/ 240 h 641"/>
                  <a:gd name="T30" fmla="*/ 37 w 481"/>
                  <a:gd name="T31" fmla="*/ 305 h 641"/>
                  <a:gd name="T32" fmla="*/ 6 w 481"/>
                  <a:gd name="T33" fmla="*/ 371 h 641"/>
                  <a:gd name="T34" fmla="*/ 0 w 481"/>
                  <a:gd name="T35" fmla="*/ 443 h 641"/>
                  <a:gd name="T36" fmla="*/ 6 w 481"/>
                  <a:gd name="T37" fmla="*/ 497 h 641"/>
                  <a:gd name="T38" fmla="*/ 18 w 481"/>
                  <a:gd name="T39" fmla="*/ 545 h 641"/>
                  <a:gd name="T40" fmla="*/ 43 w 481"/>
                  <a:gd name="T41" fmla="*/ 593 h 641"/>
                  <a:gd name="T42" fmla="*/ 73 w 481"/>
                  <a:gd name="T43" fmla="*/ 641 h 641"/>
                  <a:gd name="T44" fmla="*/ 97 w 481"/>
                  <a:gd name="T45" fmla="*/ 641 h 641"/>
                  <a:gd name="T46" fmla="*/ 67 w 481"/>
                  <a:gd name="T47" fmla="*/ 593 h 641"/>
                  <a:gd name="T48" fmla="*/ 43 w 481"/>
                  <a:gd name="T49" fmla="*/ 545 h 641"/>
                  <a:gd name="T50" fmla="*/ 24 w 481"/>
                  <a:gd name="T51" fmla="*/ 497 h 641"/>
                  <a:gd name="T52" fmla="*/ 18 w 481"/>
                  <a:gd name="T53" fmla="*/ 443 h 641"/>
                  <a:gd name="T54" fmla="*/ 18 w 481"/>
                  <a:gd name="T55" fmla="*/ 443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45091" name="Group 35"/>
            <p:cNvGrpSpPr>
              <a:grpSpLocks/>
            </p:cNvGrpSpPr>
            <p:nvPr userDrawn="1"/>
          </p:nvGrpSpPr>
          <p:grpSpPr bwMode="auto">
            <a:xfrm>
              <a:off x="4128" y="3360"/>
              <a:ext cx="1351" cy="821"/>
              <a:chOff x="4128" y="3360"/>
              <a:chExt cx="1351" cy="821"/>
            </a:xfrm>
          </p:grpSpPr>
          <p:sp>
            <p:nvSpPr>
              <p:cNvPr id="45092" name="Freeform 36"/>
              <p:cNvSpPr>
                <a:spLocks noEditPoints="1"/>
              </p:cNvSpPr>
              <p:nvPr/>
            </p:nvSpPr>
            <p:spPr bwMode="hidden">
              <a:xfrm>
                <a:off x="4200" y="3402"/>
                <a:ext cx="1201" cy="731"/>
              </a:xfrm>
              <a:custGeom>
                <a:avLst/>
                <a:gdLst>
                  <a:gd name="T0" fmla="*/ 484 w 1201"/>
                  <a:gd name="T1" fmla="*/ 6 h 731"/>
                  <a:gd name="T2" fmla="*/ 263 w 1201"/>
                  <a:gd name="T3" fmla="*/ 60 h 731"/>
                  <a:gd name="T4" fmla="*/ 101 w 1201"/>
                  <a:gd name="T5" fmla="*/ 162 h 731"/>
                  <a:gd name="T6" fmla="*/ 12 w 1201"/>
                  <a:gd name="T7" fmla="*/ 294 h 731"/>
                  <a:gd name="T8" fmla="*/ 0 w 1201"/>
                  <a:gd name="T9" fmla="*/ 366 h 731"/>
                  <a:gd name="T10" fmla="*/ 12 w 1201"/>
                  <a:gd name="T11" fmla="*/ 437 h 731"/>
                  <a:gd name="T12" fmla="*/ 101 w 1201"/>
                  <a:gd name="T13" fmla="*/ 569 h 731"/>
                  <a:gd name="T14" fmla="*/ 263 w 1201"/>
                  <a:gd name="T15" fmla="*/ 671 h 731"/>
                  <a:gd name="T16" fmla="*/ 484 w 1201"/>
                  <a:gd name="T17" fmla="*/ 725 h 731"/>
                  <a:gd name="T18" fmla="*/ 723 w 1201"/>
                  <a:gd name="T19" fmla="*/ 725 h 731"/>
                  <a:gd name="T20" fmla="*/ 938 w 1201"/>
                  <a:gd name="T21" fmla="*/ 671 h 731"/>
                  <a:gd name="T22" fmla="*/ 1100 w 1201"/>
                  <a:gd name="T23" fmla="*/ 569 h 731"/>
                  <a:gd name="T24" fmla="*/ 1189 w 1201"/>
                  <a:gd name="T25" fmla="*/ 437 h 731"/>
                  <a:gd name="T26" fmla="*/ 1201 w 1201"/>
                  <a:gd name="T27" fmla="*/ 366 h 731"/>
                  <a:gd name="T28" fmla="*/ 1189 w 1201"/>
                  <a:gd name="T29" fmla="*/ 294 h 731"/>
                  <a:gd name="T30" fmla="*/ 1100 w 1201"/>
                  <a:gd name="T31" fmla="*/ 162 h 731"/>
                  <a:gd name="T32" fmla="*/ 938 w 1201"/>
                  <a:gd name="T33" fmla="*/ 60 h 731"/>
                  <a:gd name="T34" fmla="*/ 723 w 1201"/>
                  <a:gd name="T35" fmla="*/ 6 h 731"/>
                  <a:gd name="T36" fmla="*/ 604 w 1201"/>
                  <a:gd name="T37" fmla="*/ 0 h 731"/>
                  <a:gd name="T38" fmla="*/ 490 w 1201"/>
                  <a:gd name="T39" fmla="*/ 701 h 731"/>
                  <a:gd name="T40" fmla="*/ 287 w 1201"/>
                  <a:gd name="T41" fmla="*/ 647 h 731"/>
                  <a:gd name="T42" fmla="*/ 131 w 1201"/>
                  <a:gd name="T43" fmla="*/ 557 h 731"/>
                  <a:gd name="T44" fmla="*/ 48 w 1201"/>
                  <a:gd name="T45" fmla="*/ 437 h 731"/>
                  <a:gd name="T46" fmla="*/ 36 w 1201"/>
                  <a:gd name="T47" fmla="*/ 366 h 731"/>
                  <a:gd name="T48" fmla="*/ 48 w 1201"/>
                  <a:gd name="T49" fmla="*/ 300 h 731"/>
                  <a:gd name="T50" fmla="*/ 131 w 1201"/>
                  <a:gd name="T51" fmla="*/ 174 h 731"/>
                  <a:gd name="T52" fmla="*/ 287 w 1201"/>
                  <a:gd name="T53" fmla="*/ 84 h 731"/>
                  <a:gd name="T54" fmla="*/ 490 w 1201"/>
                  <a:gd name="T55" fmla="*/ 30 h 731"/>
                  <a:gd name="T56" fmla="*/ 717 w 1201"/>
                  <a:gd name="T57" fmla="*/ 30 h 731"/>
                  <a:gd name="T58" fmla="*/ 920 w 1201"/>
                  <a:gd name="T59" fmla="*/ 84 h 731"/>
                  <a:gd name="T60" fmla="*/ 1070 w 1201"/>
                  <a:gd name="T61" fmla="*/ 174 h 731"/>
                  <a:gd name="T62" fmla="*/ 1153 w 1201"/>
                  <a:gd name="T63" fmla="*/ 300 h 731"/>
                  <a:gd name="T64" fmla="*/ 1153 w 1201"/>
                  <a:gd name="T65" fmla="*/ 437 h 731"/>
                  <a:gd name="T66" fmla="*/ 1070 w 1201"/>
                  <a:gd name="T67" fmla="*/ 557 h 731"/>
                  <a:gd name="T68" fmla="*/ 920 w 1201"/>
                  <a:gd name="T69" fmla="*/ 647 h 731"/>
                  <a:gd name="T70" fmla="*/ 717 w 1201"/>
                  <a:gd name="T71" fmla="*/ 701 h 731"/>
                  <a:gd name="T72" fmla="*/ 604 w 1201"/>
                  <a:gd name="T73" fmla="*/ 707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93" name="Freeform 37"/>
              <p:cNvSpPr>
                <a:spLocks/>
              </p:cNvSpPr>
              <p:nvPr/>
            </p:nvSpPr>
            <p:spPr bwMode="hidden">
              <a:xfrm>
                <a:off x="4128" y="3366"/>
                <a:ext cx="544" cy="737"/>
              </a:xfrm>
              <a:custGeom>
                <a:avLst/>
                <a:gdLst>
                  <a:gd name="T0" fmla="*/ 24 w 544"/>
                  <a:gd name="T1" fmla="*/ 402 h 737"/>
                  <a:gd name="T2" fmla="*/ 36 w 544"/>
                  <a:gd name="T3" fmla="*/ 330 h 737"/>
                  <a:gd name="T4" fmla="*/ 66 w 544"/>
                  <a:gd name="T5" fmla="*/ 264 h 737"/>
                  <a:gd name="T6" fmla="*/ 108 w 544"/>
                  <a:gd name="T7" fmla="*/ 204 h 737"/>
                  <a:gd name="T8" fmla="*/ 173 w 544"/>
                  <a:gd name="T9" fmla="*/ 150 h 737"/>
                  <a:gd name="T10" fmla="*/ 251 w 544"/>
                  <a:gd name="T11" fmla="*/ 102 h 737"/>
                  <a:gd name="T12" fmla="*/ 335 w 544"/>
                  <a:gd name="T13" fmla="*/ 60 h 737"/>
                  <a:gd name="T14" fmla="*/ 436 w 544"/>
                  <a:gd name="T15" fmla="*/ 30 h 737"/>
                  <a:gd name="T16" fmla="*/ 544 w 544"/>
                  <a:gd name="T17" fmla="*/ 12 h 737"/>
                  <a:gd name="T18" fmla="*/ 544 w 544"/>
                  <a:gd name="T19" fmla="*/ 0 h 737"/>
                  <a:gd name="T20" fmla="*/ 430 w 544"/>
                  <a:gd name="T21" fmla="*/ 18 h 737"/>
                  <a:gd name="T22" fmla="*/ 329 w 544"/>
                  <a:gd name="T23" fmla="*/ 48 h 737"/>
                  <a:gd name="T24" fmla="*/ 233 w 544"/>
                  <a:gd name="T25" fmla="*/ 90 h 737"/>
                  <a:gd name="T26" fmla="*/ 155 w 544"/>
                  <a:gd name="T27" fmla="*/ 138 h 737"/>
                  <a:gd name="T28" fmla="*/ 90 w 544"/>
                  <a:gd name="T29" fmla="*/ 198 h 737"/>
                  <a:gd name="T30" fmla="*/ 42 w 544"/>
                  <a:gd name="T31" fmla="*/ 258 h 737"/>
                  <a:gd name="T32" fmla="*/ 12 w 544"/>
                  <a:gd name="T33" fmla="*/ 330 h 737"/>
                  <a:gd name="T34" fmla="*/ 0 w 544"/>
                  <a:gd name="T35" fmla="*/ 402 h 737"/>
                  <a:gd name="T36" fmla="*/ 6 w 544"/>
                  <a:gd name="T37" fmla="*/ 455 h 737"/>
                  <a:gd name="T38" fmla="*/ 18 w 544"/>
                  <a:gd name="T39" fmla="*/ 503 h 737"/>
                  <a:gd name="T40" fmla="*/ 42 w 544"/>
                  <a:gd name="T41" fmla="*/ 545 h 737"/>
                  <a:gd name="T42" fmla="*/ 78 w 544"/>
                  <a:gd name="T43" fmla="*/ 593 h 737"/>
                  <a:gd name="T44" fmla="*/ 114 w 544"/>
                  <a:gd name="T45" fmla="*/ 635 h 737"/>
                  <a:gd name="T46" fmla="*/ 161 w 544"/>
                  <a:gd name="T47" fmla="*/ 671 h 737"/>
                  <a:gd name="T48" fmla="*/ 221 w 544"/>
                  <a:gd name="T49" fmla="*/ 707 h 737"/>
                  <a:gd name="T50" fmla="*/ 281 w 544"/>
                  <a:gd name="T51" fmla="*/ 737 h 737"/>
                  <a:gd name="T52" fmla="*/ 323 w 544"/>
                  <a:gd name="T53" fmla="*/ 737 h 737"/>
                  <a:gd name="T54" fmla="*/ 257 w 544"/>
                  <a:gd name="T55" fmla="*/ 707 h 737"/>
                  <a:gd name="T56" fmla="*/ 203 w 544"/>
                  <a:gd name="T57" fmla="*/ 671 h 737"/>
                  <a:gd name="T58" fmla="*/ 149 w 544"/>
                  <a:gd name="T59" fmla="*/ 635 h 737"/>
                  <a:gd name="T60" fmla="*/ 108 w 544"/>
                  <a:gd name="T61" fmla="*/ 593 h 737"/>
                  <a:gd name="T62" fmla="*/ 72 w 544"/>
                  <a:gd name="T63" fmla="*/ 551 h 737"/>
                  <a:gd name="T64" fmla="*/ 48 w 544"/>
                  <a:gd name="T65" fmla="*/ 503 h 737"/>
                  <a:gd name="T66" fmla="*/ 30 w 544"/>
                  <a:gd name="T67" fmla="*/ 455 h 737"/>
                  <a:gd name="T68" fmla="*/ 24 w 544"/>
                  <a:gd name="T69" fmla="*/ 402 h 737"/>
                  <a:gd name="T70" fmla="*/ 24 w 544"/>
                  <a:gd name="T71" fmla="*/ 40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94" name="Freeform 38"/>
              <p:cNvSpPr>
                <a:spLocks/>
              </p:cNvSpPr>
              <p:nvPr/>
            </p:nvSpPr>
            <p:spPr bwMode="hidden">
              <a:xfrm>
                <a:off x="4792" y="3360"/>
                <a:ext cx="609" cy="252"/>
              </a:xfrm>
              <a:custGeom>
                <a:avLst/>
                <a:gdLst>
                  <a:gd name="T0" fmla="*/ 12 w 609"/>
                  <a:gd name="T1" fmla="*/ 12 h 252"/>
                  <a:gd name="T2" fmla="*/ 113 w 609"/>
                  <a:gd name="T3" fmla="*/ 18 h 252"/>
                  <a:gd name="T4" fmla="*/ 203 w 609"/>
                  <a:gd name="T5" fmla="*/ 30 h 252"/>
                  <a:gd name="T6" fmla="*/ 292 w 609"/>
                  <a:gd name="T7" fmla="*/ 48 h 252"/>
                  <a:gd name="T8" fmla="*/ 376 w 609"/>
                  <a:gd name="T9" fmla="*/ 78 h 252"/>
                  <a:gd name="T10" fmla="*/ 448 w 609"/>
                  <a:gd name="T11" fmla="*/ 114 h 252"/>
                  <a:gd name="T12" fmla="*/ 514 w 609"/>
                  <a:gd name="T13" fmla="*/ 156 h 252"/>
                  <a:gd name="T14" fmla="*/ 567 w 609"/>
                  <a:gd name="T15" fmla="*/ 198 h 252"/>
                  <a:gd name="T16" fmla="*/ 609 w 609"/>
                  <a:gd name="T17" fmla="*/ 252 h 252"/>
                  <a:gd name="T18" fmla="*/ 609 w 609"/>
                  <a:gd name="T19" fmla="*/ 216 h 252"/>
                  <a:gd name="T20" fmla="*/ 561 w 609"/>
                  <a:gd name="T21" fmla="*/ 168 h 252"/>
                  <a:gd name="T22" fmla="*/ 502 w 609"/>
                  <a:gd name="T23" fmla="*/ 126 h 252"/>
                  <a:gd name="T24" fmla="*/ 436 w 609"/>
                  <a:gd name="T25" fmla="*/ 90 h 252"/>
                  <a:gd name="T26" fmla="*/ 364 w 609"/>
                  <a:gd name="T27" fmla="*/ 60 h 252"/>
                  <a:gd name="T28" fmla="*/ 286 w 609"/>
                  <a:gd name="T29" fmla="*/ 36 h 252"/>
                  <a:gd name="T30" fmla="*/ 197 w 609"/>
                  <a:gd name="T31" fmla="*/ 18 h 252"/>
                  <a:gd name="T32" fmla="*/ 107 w 609"/>
                  <a:gd name="T33" fmla="*/ 6 h 252"/>
                  <a:gd name="T34" fmla="*/ 12 w 609"/>
                  <a:gd name="T35" fmla="*/ 0 h 252"/>
                  <a:gd name="T36" fmla="*/ 6 w 609"/>
                  <a:gd name="T37" fmla="*/ 0 h 252"/>
                  <a:gd name="T38" fmla="*/ 0 w 609"/>
                  <a:gd name="T39" fmla="*/ 0 h 252"/>
                  <a:gd name="T40" fmla="*/ 0 w 609"/>
                  <a:gd name="T41" fmla="*/ 12 h 252"/>
                  <a:gd name="T42" fmla="*/ 6 w 609"/>
                  <a:gd name="T43" fmla="*/ 12 h 252"/>
                  <a:gd name="T44" fmla="*/ 12 w 609"/>
                  <a:gd name="T45" fmla="*/ 12 h 252"/>
                  <a:gd name="T46" fmla="*/ 12 w 609"/>
                  <a:gd name="T47" fmla="*/ 1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95" name="Freeform 39"/>
              <p:cNvSpPr>
                <a:spLocks/>
              </p:cNvSpPr>
              <p:nvPr/>
            </p:nvSpPr>
            <p:spPr bwMode="hidden">
              <a:xfrm>
                <a:off x="5246" y="4007"/>
                <a:ext cx="72" cy="54"/>
              </a:xfrm>
              <a:custGeom>
                <a:avLst/>
                <a:gdLst>
                  <a:gd name="T0" fmla="*/ 72 w 72"/>
                  <a:gd name="T1" fmla="*/ 0 h 54"/>
                  <a:gd name="T2" fmla="*/ 36 w 72"/>
                  <a:gd name="T3" fmla="*/ 30 h 54"/>
                  <a:gd name="T4" fmla="*/ 0 w 72"/>
                  <a:gd name="T5" fmla="*/ 54 h 54"/>
                  <a:gd name="T6" fmla="*/ 36 w 72"/>
                  <a:gd name="T7" fmla="*/ 54 h 54"/>
                  <a:gd name="T8" fmla="*/ 54 w 72"/>
                  <a:gd name="T9" fmla="*/ 42 h 54"/>
                  <a:gd name="T10" fmla="*/ 72 w 72"/>
                  <a:gd name="T11" fmla="*/ 24 h 54"/>
                  <a:gd name="T12" fmla="*/ 72 w 72"/>
                  <a:gd name="T13" fmla="*/ 24 h 54"/>
                  <a:gd name="T14" fmla="*/ 72 w 72"/>
                  <a:gd name="T15" fmla="*/ 0 h 54"/>
                  <a:gd name="T16" fmla="*/ 72 w 72"/>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96" name="Freeform 40"/>
              <p:cNvSpPr>
                <a:spLocks/>
              </p:cNvSpPr>
              <p:nvPr/>
            </p:nvSpPr>
            <p:spPr bwMode="hidden">
              <a:xfrm>
                <a:off x="4505" y="4073"/>
                <a:ext cx="705" cy="108"/>
              </a:xfrm>
              <a:custGeom>
                <a:avLst/>
                <a:gdLst>
                  <a:gd name="T0" fmla="*/ 299 w 705"/>
                  <a:gd name="T1" fmla="*/ 90 h 108"/>
                  <a:gd name="T2" fmla="*/ 221 w 705"/>
                  <a:gd name="T3" fmla="*/ 90 h 108"/>
                  <a:gd name="T4" fmla="*/ 143 w 705"/>
                  <a:gd name="T5" fmla="*/ 78 h 108"/>
                  <a:gd name="T6" fmla="*/ 0 w 705"/>
                  <a:gd name="T7" fmla="*/ 48 h 108"/>
                  <a:gd name="T8" fmla="*/ 0 w 705"/>
                  <a:gd name="T9" fmla="*/ 66 h 108"/>
                  <a:gd name="T10" fmla="*/ 143 w 705"/>
                  <a:gd name="T11" fmla="*/ 96 h 108"/>
                  <a:gd name="T12" fmla="*/ 221 w 705"/>
                  <a:gd name="T13" fmla="*/ 108 h 108"/>
                  <a:gd name="T14" fmla="*/ 299 w 705"/>
                  <a:gd name="T15" fmla="*/ 108 h 108"/>
                  <a:gd name="T16" fmla="*/ 412 w 705"/>
                  <a:gd name="T17" fmla="*/ 102 h 108"/>
                  <a:gd name="T18" fmla="*/ 520 w 705"/>
                  <a:gd name="T19" fmla="*/ 84 h 108"/>
                  <a:gd name="T20" fmla="*/ 615 w 705"/>
                  <a:gd name="T21" fmla="*/ 60 h 108"/>
                  <a:gd name="T22" fmla="*/ 705 w 705"/>
                  <a:gd name="T23" fmla="*/ 24 h 108"/>
                  <a:gd name="T24" fmla="*/ 705 w 705"/>
                  <a:gd name="T25" fmla="*/ 0 h 108"/>
                  <a:gd name="T26" fmla="*/ 615 w 705"/>
                  <a:gd name="T27" fmla="*/ 42 h 108"/>
                  <a:gd name="T28" fmla="*/ 520 w 705"/>
                  <a:gd name="T29" fmla="*/ 66 h 108"/>
                  <a:gd name="T30" fmla="*/ 412 w 705"/>
                  <a:gd name="T31" fmla="*/ 84 h 108"/>
                  <a:gd name="T32" fmla="*/ 299 w 705"/>
                  <a:gd name="T33" fmla="*/ 90 h 108"/>
                  <a:gd name="T34" fmla="*/ 299 w 705"/>
                  <a:gd name="T35" fmla="*/ 9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97" name="Freeform 41"/>
              <p:cNvSpPr>
                <a:spLocks/>
              </p:cNvSpPr>
              <p:nvPr/>
            </p:nvSpPr>
            <p:spPr bwMode="hidden">
              <a:xfrm>
                <a:off x="5336" y="3654"/>
                <a:ext cx="143" cy="341"/>
              </a:xfrm>
              <a:custGeom>
                <a:avLst/>
                <a:gdLst>
                  <a:gd name="T0" fmla="*/ 119 w 143"/>
                  <a:gd name="T1" fmla="*/ 114 h 341"/>
                  <a:gd name="T2" fmla="*/ 113 w 143"/>
                  <a:gd name="T3" fmla="*/ 173 h 341"/>
                  <a:gd name="T4" fmla="*/ 89 w 143"/>
                  <a:gd name="T5" fmla="*/ 239 h 341"/>
                  <a:gd name="T6" fmla="*/ 47 w 143"/>
                  <a:gd name="T7" fmla="*/ 293 h 341"/>
                  <a:gd name="T8" fmla="*/ 0 w 143"/>
                  <a:gd name="T9" fmla="*/ 341 h 341"/>
                  <a:gd name="T10" fmla="*/ 29 w 143"/>
                  <a:gd name="T11" fmla="*/ 341 h 341"/>
                  <a:gd name="T12" fmla="*/ 77 w 143"/>
                  <a:gd name="T13" fmla="*/ 287 h 341"/>
                  <a:gd name="T14" fmla="*/ 113 w 143"/>
                  <a:gd name="T15" fmla="*/ 233 h 341"/>
                  <a:gd name="T16" fmla="*/ 137 w 143"/>
                  <a:gd name="T17" fmla="*/ 173 h 341"/>
                  <a:gd name="T18" fmla="*/ 143 w 143"/>
                  <a:gd name="T19" fmla="*/ 114 h 341"/>
                  <a:gd name="T20" fmla="*/ 137 w 143"/>
                  <a:gd name="T21" fmla="*/ 60 h 341"/>
                  <a:gd name="T22" fmla="*/ 119 w 143"/>
                  <a:gd name="T23" fmla="*/ 0 h 341"/>
                  <a:gd name="T24" fmla="*/ 89 w 143"/>
                  <a:gd name="T25" fmla="*/ 0 h 341"/>
                  <a:gd name="T26" fmla="*/ 113 w 143"/>
                  <a:gd name="T27" fmla="*/ 60 h 341"/>
                  <a:gd name="T28" fmla="*/ 119 w 143"/>
                  <a:gd name="T29" fmla="*/ 114 h 341"/>
                  <a:gd name="T30" fmla="*/ 119 w 143"/>
                  <a:gd name="T31" fmla="*/ 114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98" name="Freeform 42"/>
              <p:cNvSpPr>
                <a:spLocks/>
              </p:cNvSpPr>
              <p:nvPr/>
            </p:nvSpPr>
            <p:spPr bwMode="hidden">
              <a:xfrm>
                <a:off x="5061" y="3624"/>
                <a:ext cx="83" cy="90"/>
              </a:xfrm>
              <a:custGeom>
                <a:avLst/>
                <a:gdLst>
                  <a:gd name="T0" fmla="*/ 59 w 83"/>
                  <a:gd name="T1" fmla="*/ 90 h 90"/>
                  <a:gd name="T2" fmla="*/ 83 w 83"/>
                  <a:gd name="T3" fmla="*/ 84 h 90"/>
                  <a:gd name="T4" fmla="*/ 71 w 83"/>
                  <a:gd name="T5" fmla="*/ 60 h 90"/>
                  <a:gd name="T6" fmla="*/ 53 w 83"/>
                  <a:gd name="T7" fmla="*/ 42 h 90"/>
                  <a:gd name="T8" fmla="*/ 6 w 83"/>
                  <a:gd name="T9" fmla="*/ 0 h 90"/>
                  <a:gd name="T10" fmla="*/ 0 w 83"/>
                  <a:gd name="T11" fmla="*/ 18 h 90"/>
                  <a:gd name="T12" fmla="*/ 35 w 83"/>
                  <a:gd name="T13" fmla="*/ 48 h 90"/>
                  <a:gd name="T14" fmla="*/ 59 w 83"/>
                  <a:gd name="T15" fmla="*/ 90 h 90"/>
                  <a:gd name="T16" fmla="*/ 59 w 83"/>
                  <a:gd name="T1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99" name="Freeform 43"/>
              <p:cNvSpPr>
                <a:spLocks/>
              </p:cNvSpPr>
              <p:nvPr/>
            </p:nvSpPr>
            <p:spPr bwMode="hidden">
              <a:xfrm>
                <a:off x="4445" y="3552"/>
                <a:ext cx="717" cy="431"/>
              </a:xfrm>
              <a:custGeom>
                <a:avLst/>
                <a:gdLst>
                  <a:gd name="T0" fmla="*/ 693 w 717"/>
                  <a:gd name="T1" fmla="*/ 216 h 431"/>
                  <a:gd name="T2" fmla="*/ 687 w 717"/>
                  <a:gd name="T3" fmla="*/ 257 h 431"/>
                  <a:gd name="T4" fmla="*/ 669 w 717"/>
                  <a:gd name="T5" fmla="*/ 293 h 431"/>
                  <a:gd name="T6" fmla="*/ 633 w 717"/>
                  <a:gd name="T7" fmla="*/ 329 h 431"/>
                  <a:gd name="T8" fmla="*/ 598 w 717"/>
                  <a:gd name="T9" fmla="*/ 359 h 431"/>
                  <a:gd name="T10" fmla="*/ 544 w 717"/>
                  <a:gd name="T11" fmla="*/ 383 h 431"/>
                  <a:gd name="T12" fmla="*/ 490 w 717"/>
                  <a:gd name="T13" fmla="*/ 401 h 431"/>
                  <a:gd name="T14" fmla="*/ 424 w 717"/>
                  <a:gd name="T15" fmla="*/ 413 h 431"/>
                  <a:gd name="T16" fmla="*/ 359 w 717"/>
                  <a:gd name="T17" fmla="*/ 419 h 431"/>
                  <a:gd name="T18" fmla="*/ 293 w 717"/>
                  <a:gd name="T19" fmla="*/ 413 h 431"/>
                  <a:gd name="T20" fmla="*/ 227 w 717"/>
                  <a:gd name="T21" fmla="*/ 401 h 431"/>
                  <a:gd name="T22" fmla="*/ 173 w 717"/>
                  <a:gd name="T23" fmla="*/ 383 h 431"/>
                  <a:gd name="T24" fmla="*/ 119 w 717"/>
                  <a:gd name="T25" fmla="*/ 359 h 431"/>
                  <a:gd name="T26" fmla="*/ 84 w 717"/>
                  <a:gd name="T27" fmla="*/ 329 h 431"/>
                  <a:gd name="T28" fmla="*/ 48 w 717"/>
                  <a:gd name="T29" fmla="*/ 293 h 431"/>
                  <a:gd name="T30" fmla="*/ 30 w 717"/>
                  <a:gd name="T31" fmla="*/ 257 h 431"/>
                  <a:gd name="T32" fmla="*/ 24 w 717"/>
                  <a:gd name="T33" fmla="*/ 216 h 431"/>
                  <a:gd name="T34" fmla="*/ 30 w 717"/>
                  <a:gd name="T35" fmla="*/ 174 h 431"/>
                  <a:gd name="T36" fmla="*/ 48 w 717"/>
                  <a:gd name="T37" fmla="*/ 138 h 431"/>
                  <a:gd name="T38" fmla="*/ 84 w 717"/>
                  <a:gd name="T39" fmla="*/ 102 h 431"/>
                  <a:gd name="T40" fmla="*/ 119 w 717"/>
                  <a:gd name="T41" fmla="*/ 72 h 431"/>
                  <a:gd name="T42" fmla="*/ 173 w 717"/>
                  <a:gd name="T43" fmla="*/ 48 h 431"/>
                  <a:gd name="T44" fmla="*/ 227 w 717"/>
                  <a:gd name="T45" fmla="*/ 30 h 431"/>
                  <a:gd name="T46" fmla="*/ 293 w 717"/>
                  <a:gd name="T47" fmla="*/ 18 h 431"/>
                  <a:gd name="T48" fmla="*/ 359 w 717"/>
                  <a:gd name="T49" fmla="*/ 12 h 431"/>
                  <a:gd name="T50" fmla="*/ 418 w 717"/>
                  <a:gd name="T51" fmla="*/ 18 h 431"/>
                  <a:gd name="T52" fmla="*/ 478 w 717"/>
                  <a:gd name="T53" fmla="*/ 30 h 431"/>
                  <a:gd name="T54" fmla="*/ 532 w 717"/>
                  <a:gd name="T55" fmla="*/ 48 h 431"/>
                  <a:gd name="T56" fmla="*/ 580 w 717"/>
                  <a:gd name="T57" fmla="*/ 66 h 431"/>
                  <a:gd name="T58" fmla="*/ 586 w 717"/>
                  <a:gd name="T59" fmla="*/ 48 h 431"/>
                  <a:gd name="T60" fmla="*/ 478 w 717"/>
                  <a:gd name="T61" fmla="*/ 12 h 431"/>
                  <a:gd name="T62" fmla="*/ 418 w 717"/>
                  <a:gd name="T63" fmla="*/ 6 h 431"/>
                  <a:gd name="T64" fmla="*/ 359 w 717"/>
                  <a:gd name="T65" fmla="*/ 0 h 431"/>
                  <a:gd name="T66" fmla="*/ 287 w 717"/>
                  <a:gd name="T67" fmla="*/ 6 h 431"/>
                  <a:gd name="T68" fmla="*/ 221 w 717"/>
                  <a:gd name="T69" fmla="*/ 18 h 431"/>
                  <a:gd name="T70" fmla="*/ 161 w 717"/>
                  <a:gd name="T71" fmla="*/ 36 h 431"/>
                  <a:gd name="T72" fmla="*/ 107 w 717"/>
                  <a:gd name="T73" fmla="*/ 66 h 431"/>
                  <a:gd name="T74" fmla="*/ 60 w 717"/>
                  <a:gd name="T75" fmla="*/ 96 h 431"/>
                  <a:gd name="T76" fmla="*/ 30 w 717"/>
                  <a:gd name="T77" fmla="*/ 132 h 431"/>
                  <a:gd name="T78" fmla="*/ 6 w 717"/>
                  <a:gd name="T79" fmla="*/ 174 h 431"/>
                  <a:gd name="T80" fmla="*/ 0 w 717"/>
                  <a:gd name="T81" fmla="*/ 216 h 431"/>
                  <a:gd name="T82" fmla="*/ 6 w 717"/>
                  <a:gd name="T83" fmla="*/ 257 h 431"/>
                  <a:gd name="T84" fmla="*/ 30 w 717"/>
                  <a:gd name="T85" fmla="*/ 299 h 431"/>
                  <a:gd name="T86" fmla="*/ 60 w 717"/>
                  <a:gd name="T87" fmla="*/ 335 h 431"/>
                  <a:gd name="T88" fmla="*/ 107 w 717"/>
                  <a:gd name="T89" fmla="*/ 371 h 431"/>
                  <a:gd name="T90" fmla="*/ 161 w 717"/>
                  <a:gd name="T91" fmla="*/ 395 h 431"/>
                  <a:gd name="T92" fmla="*/ 221 w 717"/>
                  <a:gd name="T93" fmla="*/ 413 h 431"/>
                  <a:gd name="T94" fmla="*/ 287 w 717"/>
                  <a:gd name="T95" fmla="*/ 425 h 431"/>
                  <a:gd name="T96" fmla="*/ 359 w 717"/>
                  <a:gd name="T97" fmla="*/ 431 h 431"/>
                  <a:gd name="T98" fmla="*/ 430 w 717"/>
                  <a:gd name="T99" fmla="*/ 425 h 431"/>
                  <a:gd name="T100" fmla="*/ 496 w 717"/>
                  <a:gd name="T101" fmla="*/ 413 h 431"/>
                  <a:gd name="T102" fmla="*/ 562 w 717"/>
                  <a:gd name="T103" fmla="*/ 395 h 431"/>
                  <a:gd name="T104" fmla="*/ 610 w 717"/>
                  <a:gd name="T105" fmla="*/ 371 h 431"/>
                  <a:gd name="T106" fmla="*/ 657 w 717"/>
                  <a:gd name="T107" fmla="*/ 335 h 431"/>
                  <a:gd name="T108" fmla="*/ 687 w 717"/>
                  <a:gd name="T109" fmla="*/ 299 h 431"/>
                  <a:gd name="T110" fmla="*/ 711 w 717"/>
                  <a:gd name="T111" fmla="*/ 257 h 431"/>
                  <a:gd name="T112" fmla="*/ 717 w 717"/>
                  <a:gd name="T113" fmla="*/ 216 h 431"/>
                  <a:gd name="T114" fmla="*/ 717 w 717"/>
                  <a:gd name="T115" fmla="*/ 204 h 431"/>
                  <a:gd name="T116" fmla="*/ 711 w 717"/>
                  <a:gd name="T117" fmla="*/ 192 h 431"/>
                  <a:gd name="T118" fmla="*/ 687 w 717"/>
                  <a:gd name="T119" fmla="*/ 198 h 431"/>
                  <a:gd name="T120" fmla="*/ 693 w 717"/>
                  <a:gd name="T121" fmla="*/ 210 h 431"/>
                  <a:gd name="T122" fmla="*/ 693 w 717"/>
                  <a:gd name="T123" fmla="*/ 216 h 431"/>
                  <a:gd name="T124" fmla="*/ 693 w 717"/>
                  <a:gd name="T125" fmla="*/ 216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100" name="Freeform 44"/>
              <p:cNvSpPr>
                <a:spLocks/>
              </p:cNvSpPr>
              <p:nvPr/>
            </p:nvSpPr>
            <p:spPr bwMode="hidden">
              <a:xfrm>
                <a:off x="4349" y="3510"/>
                <a:ext cx="909" cy="533"/>
              </a:xfrm>
              <a:custGeom>
                <a:avLst/>
                <a:gdLst>
                  <a:gd name="T0" fmla="*/ 616 w 909"/>
                  <a:gd name="T1" fmla="*/ 0 h 533"/>
                  <a:gd name="T2" fmla="*/ 616 w 909"/>
                  <a:gd name="T3" fmla="*/ 18 h 533"/>
                  <a:gd name="T4" fmla="*/ 724 w 909"/>
                  <a:gd name="T5" fmla="*/ 60 h 533"/>
                  <a:gd name="T6" fmla="*/ 765 w 909"/>
                  <a:gd name="T7" fmla="*/ 84 h 533"/>
                  <a:gd name="T8" fmla="*/ 807 w 909"/>
                  <a:gd name="T9" fmla="*/ 114 h 533"/>
                  <a:gd name="T10" fmla="*/ 837 w 909"/>
                  <a:gd name="T11" fmla="*/ 144 h 533"/>
                  <a:gd name="T12" fmla="*/ 861 w 909"/>
                  <a:gd name="T13" fmla="*/ 180 h 533"/>
                  <a:gd name="T14" fmla="*/ 873 w 909"/>
                  <a:gd name="T15" fmla="*/ 216 h 533"/>
                  <a:gd name="T16" fmla="*/ 879 w 909"/>
                  <a:gd name="T17" fmla="*/ 258 h 533"/>
                  <a:gd name="T18" fmla="*/ 873 w 909"/>
                  <a:gd name="T19" fmla="*/ 311 h 533"/>
                  <a:gd name="T20" fmla="*/ 843 w 909"/>
                  <a:gd name="T21" fmla="*/ 359 h 533"/>
                  <a:gd name="T22" fmla="*/ 807 w 909"/>
                  <a:gd name="T23" fmla="*/ 401 h 533"/>
                  <a:gd name="T24" fmla="*/ 753 w 909"/>
                  <a:gd name="T25" fmla="*/ 443 h 533"/>
                  <a:gd name="T26" fmla="*/ 694 w 909"/>
                  <a:gd name="T27" fmla="*/ 473 h 533"/>
                  <a:gd name="T28" fmla="*/ 622 w 909"/>
                  <a:gd name="T29" fmla="*/ 497 h 533"/>
                  <a:gd name="T30" fmla="*/ 538 w 909"/>
                  <a:gd name="T31" fmla="*/ 509 h 533"/>
                  <a:gd name="T32" fmla="*/ 455 w 909"/>
                  <a:gd name="T33" fmla="*/ 515 h 533"/>
                  <a:gd name="T34" fmla="*/ 371 w 909"/>
                  <a:gd name="T35" fmla="*/ 509 h 533"/>
                  <a:gd name="T36" fmla="*/ 287 w 909"/>
                  <a:gd name="T37" fmla="*/ 497 h 533"/>
                  <a:gd name="T38" fmla="*/ 215 w 909"/>
                  <a:gd name="T39" fmla="*/ 473 h 533"/>
                  <a:gd name="T40" fmla="*/ 156 w 909"/>
                  <a:gd name="T41" fmla="*/ 443 h 533"/>
                  <a:gd name="T42" fmla="*/ 102 w 909"/>
                  <a:gd name="T43" fmla="*/ 401 h 533"/>
                  <a:gd name="T44" fmla="*/ 66 w 909"/>
                  <a:gd name="T45" fmla="*/ 359 h 533"/>
                  <a:gd name="T46" fmla="*/ 36 w 909"/>
                  <a:gd name="T47" fmla="*/ 311 h 533"/>
                  <a:gd name="T48" fmla="*/ 30 w 909"/>
                  <a:gd name="T49" fmla="*/ 258 h 533"/>
                  <a:gd name="T50" fmla="*/ 36 w 909"/>
                  <a:gd name="T51" fmla="*/ 222 h 533"/>
                  <a:gd name="T52" fmla="*/ 48 w 909"/>
                  <a:gd name="T53" fmla="*/ 186 h 533"/>
                  <a:gd name="T54" fmla="*/ 66 w 909"/>
                  <a:gd name="T55" fmla="*/ 156 h 533"/>
                  <a:gd name="T56" fmla="*/ 90 w 909"/>
                  <a:gd name="T57" fmla="*/ 126 h 533"/>
                  <a:gd name="T58" fmla="*/ 66 w 909"/>
                  <a:gd name="T59" fmla="*/ 114 h 533"/>
                  <a:gd name="T60" fmla="*/ 36 w 909"/>
                  <a:gd name="T61" fmla="*/ 144 h 533"/>
                  <a:gd name="T62" fmla="*/ 18 w 909"/>
                  <a:gd name="T63" fmla="*/ 180 h 533"/>
                  <a:gd name="T64" fmla="*/ 6 w 909"/>
                  <a:gd name="T65" fmla="*/ 216 h 533"/>
                  <a:gd name="T66" fmla="*/ 0 w 909"/>
                  <a:gd name="T67" fmla="*/ 258 h 533"/>
                  <a:gd name="T68" fmla="*/ 12 w 909"/>
                  <a:gd name="T69" fmla="*/ 311 h 533"/>
                  <a:gd name="T70" fmla="*/ 36 w 909"/>
                  <a:gd name="T71" fmla="*/ 365 h 533"/>
                  <a:gd name="T72" fmla="*/ 78 w 909"/>
                  <a:gd name="T73" fmla="*/ 413 h 533"/>
                  <a:gd name="T74" fmla="*/ 132 w 909"/>
                  <a:gd name="T75" fmla="*/ 449 h 533"/>
                  <a:gd name="T76" fmla="*/ 203 w 909"/>
                  <a:gd name="T77" fmla="*/ 485 h 533"/>
                  <a:gd name="T78" fmla="*/ 275 w 909"/>
                  <a:gd name="T79" fmla="*/ 509 h 533"/>
                  <a:gd name="T80" fmla="*/ 365 w 909"/>
                  <a:gd name="T81" fmla="*/ 527 h 533"/>
                  <a:gd name="T82" fmla="*/ 455 w 909"/>
                  <a:gd name="T83" fmla="*/ 533 h 533"/>
                  <a:gd name="T84" fmla="*/ 544 w 909"/>
                  <a:gd name="T85" fmla="*/ 527 h 533"/>
                  <a:gd name="T86" fmla="*/ 634 w 909"/>
                  <a:gd name="T87" fmla="*/ 509 h 533"/>
                  <a:gd name="T88" fmla="*/ 712 w 909"/>
                  <a:gd name="T89" fmla="*/ 485 h 533"/>
                  <a:gd name="T90" fmla="*/ 777 w 909"/>
                  <a:gd name="T91" fmla="*/ 449 h 533"/>
                  <a:gd name="T92" fmla="*/ 831 w 909"/>
                  <a:gd name="T93" fmla="*/ 413 h 533"/>
                  <a:gd name="T94" fmla="*/ 873 w 909"/>
                  <a:gd name="T95" fmla="*/ 365 h 533"/>
                  <a:gd name="T96" fmla="*/ 897 w 909"/>
                  <a:gd name="T97" fmla="*/ 311 h 533"/>
                  <a:gd name="T98" fmla="*/ 909 w 909"/>
                  <a:gd name="T99" fmla="*/ 258 h 533"/>
                  <a:gd name="T100" fmla="*/ 903 w 909"/>
                  <a:gd name="T101" fmla="*/ 216 h 533"/>
                  <a:gd name="T102" fmla="*/ 885 w 909"/>
                  <a:gd name="T103" fmla="*/ 174 h 533"/>
                  <a:gd name="T104" fmla="*/ 861 w 909"/>
                  <a:gd name="T105" fmla="*/ 132 h 533"/>
                  <a:gd name="T106" fmla="*/ 825 w 909"/>
                  <a:gd name="T107" fmla="*/ 102 h 533"/>
                  <a:gd name="T108" fmla="*/ 783 w 909"/>
                  <a:gd name="T109" fmla="*/ 66 h 533"/>
                  <a:gd name="T110" fmla="*/ 735 w 909"/>
                  <a:gd name="T111" fmla="*/ 42 h 533"/>
                  <a:gd name="T112" fmla="*/ 616 w 909"/>
                  <a:gd name="T113" fmla="*/ 0 h 533"/>
                  <a:gd name="T114" fmla="*/ 616 w 909"/>
                  <a:gd name="T115"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101" name="Freeform 45"/>
              <p:cNvSpPr>
                <a:spLocks/>
              </p:cNvSpPr>
              <p:nvPr/>
            </p:nvSpPr>
            <p:spPr bwMode="hidden">
              <a:xfrm>
                <a:off x="4564" y="3492"/>
                <a:ext cx="365" cy="66"/>
              </a:xfrm>
              <a:custGeom>
                <a:avLst/>
                <a:gdLst>
                  <a:gd name="T0" fmla="*/ 240 w 365"/>
                  <a:gd name="T1" fmla="*/ 18 h 66"/>
                  <a:gd name="T2" fmla="*/ 299 w 365"/>
                  <a:gd name="T3" fmla="*/ 24 h 66"/>
                  <a:gd name="T4" fmla="*/ 359 w 365"/>
                  <a:gd name="T5" fmla="*/ 30 h 66"/>
                  <a:gd name="T6" fmla="*/ 365 w 365"/>
                  <a:gd name="T7" fmla="*/ 12 h 66"/>
                  <a:gd name="T8" fmla="*/ 305 w 365"/>
                  <a:gd name="T9" fmla="*/ 6 h 66"/>
                  <a:gd name="T10" fmla="*/ 240 w 365"/>
                  <a:gd name="T11" fmla="*/ 0 h 66"/>
                  <a:gd name="T12" fmla="*/ 174 w 365"/>
                  <a:gd name="T13" fmla="*/ 6 h 66"/>
                  <a:gd name="T14" fmla="*/ 114 w 365"/>
                  <a:gd name="T15" fmla="*/ 12 h 66"/>
                  <a:gd name="T16" fmla="*/ 0 w 365"/>
                  <a:gd name="T17" fmla="*/ 42 h 66"/>
                  <a:gd name="T18" fmla="*/ 0 w 365"/>
                  <a:gd name="T19" fmla="*/ 66 h 66"/>
                  <a:gd name="T20" fmla="*/ 54 w 365"/>
                  <a:gd name="T21" fmla="*/ 48 h 66"/>
                  <a:gd name="T22" fmla="*/ 114 w 365"/>
                  <a:gd name="T23" fmla="*/ 30 h 66"/>
                  <a:gd name="T24" fmla="*/ 174 w 365"/>
                  <a:gd name="T25" fmla="*/ 24 h 66"/>
                  <a:gd name="T26" fmla="*/ 240 w 365"/>
                  <a:gd name="T27" fmla="*/ 18 h 66"/>
                  <a:gd name="T28" fmla="*/ 240 w 365"/>
                  <a:gd name="T29"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102" name="Freeform 46"/>
              <p:cNvSpPr>
                <a:spLocks/>
              </p:cNvSpPr>
              <p:nvPr/>
            </p:nvSpPr>
            <p:spPr bwMode="hidden">
              <a:xfrm>
                <a:off x="4463" y="3558"/>
                <a:ext cx="66" cy="48"/>
              </a:xfrm>
              <a:custGeom>
                <a:avLst/>
                <a:gdLst>
                  <a:gd name="T0" fmla="*/ 66 w 66"/>
                  <a:gd name="T1" fmla="*/ 18 h 48"/>
                  <a:gd name="T2" fmla="*/ 48 w 66"/>
                  <a:gd name="T3" fmla="*/ 0 h 48"/>
                  <a:gd name="T4" fmla="*/ 24 w 66"/>
                  <a:gd name="T5" fmla="*/ 12 h 48"/>
                  <a:gd name="T6" fmla="*/ 0 w 66"/>
                  <a:gd name="T7" fmla="*/ 30 h 48"/>
                  <a:gd name="T8" fmla="*/ 12 w 66"/>
                  <a:gd name="T9" fmla="*/ 48 h 48"/>
                  <a:gd name="T10" fmla="*/ 42 w 66"/>
                  <a:gd name="T11" fmla="*/ 30 h 48"/>
                  <a:gd name="T12" fmla="*/ 66 w 66"/>
                  <a:gd name="T13" fmla="*/ 18 h 48"/>
                  <a:gd name="T14" fmla="*/ 66 w 66"/>
                  <a:gd name="T15" fmla="*/ 1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10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10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10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10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10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10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nvGrpSpPr>
            <p:cNvPr id="45109" name="Group 53"/>
            <p:cNvGrpSpPr>
              <a:grpSpLocks/>
            </p:cNvGrpSpPr>
            <p:nvPr userDrawn="1"/>
          </p:nvGrpSpPr>
          <p:grpSpPr bwMode="auto">
            <a:xfrm>
              <a:off x="5280" y="3024"/>
              <a:ext cx="425" cy="258"/>
              <a:chOff x="5280" y="3024"/>
              <a:chExt cx="425" cy="258"/>
            </a:xfrm>
          </p:grpSpPr>
          <p:sp>
            <p:nvSpPr>
              <p:cNvPr id="45110" name="Freeform 54"/>
              <p:cNvSpPr>
                <a:spLocks/>
              </p:cNvSpPr>
              <p:nvPr/>
            </p:nvSpPr>
            <p:spPr bwMode="hidden">
              <a:xfrm>
                <a:off x="5280" y="3186"/>
                <a:ext cx="383" cy="96"/>
              </a:xfrm>
              <a:custGeom>
                <a:avLst/>
                <a:gdLst>
                  <a:gd name="T0" fmla="*/ 209 w 382"/>
                  <a:gd name="T1" fmla="*/ 96 h 96"/>
                  <a:gd name="T2" fmla="*/ 143 w 382"/>
                  <a:gd name="T3" fmla="*/ 90 h 96"/>
                  <a:gd name="T4" fmla="*/ 83 w 382"/>
                  <a:gd name="T5" fmla="*/ 66 h 96"/>
                  <a:gd name="T6" fmla="*/ 35 w 382"/>
                  <a:gd name="T7" fmla="*/ 36 h 96"/>
                  <a:gd name="T8" fmla="*/ 6 w 382"/>
                  <a:gd name="T9" fmla="*/ 0 h 96"/>
                  <a:gd name="T10" fmla="*/ 0 w 382"/>
                  <a:gd name="T11" fmla="*/ 6 h 96"/>
                  <a:gd name="T12" fmla="*/ 29 w 382"/>
                  <a:gd name="T13" fmla="*/ 42 h 96"/>
                  <a:gd name="T14" fmla="*/ 77 w 382"/>
                  <a:gd name="T15" fmla="*/ 72 h 96"/>
                  <a:gd name="T16" fmla="*/ 137 w 382"/>
                  <a:gd name="T17" fmla="*/ 90 h 96"/>
                  <a:gd name="T18" fmla="*/ 209 w 382"/>
                  <a:gd name="T19" fmla="*/ 96 h 96"/>
                  <a:gd name="T20" fmla="*/ 263 w 382"/>
                  <a:gd name="T21" fmla="*/ 90 h 96"/>
                  <a:gd name="T22" fmla="*/ 311 w 382"/>
                  <a:gd name="T23" fmla="*/ 84 h 96"/>
                  <a:gd name="T24" fmla="*/ 352 w 382"/>
                  <a:gd name="T25" fmla="*/ 66 h 96"/>
                  <a:gd name="T26" fmla="*/ 382 w 382"/>
                  <a:gd name="T27" fmla="*/ 42 h 96"/>
                  <a:gd name="T28" fmla="*/ 376 w 382"/>
                  <a:gd name="T29" fmla="*/ 42 h 96"/>
                  <a:gd name="T30" fmla="*/ 346 w 382"/>
                  <a:gd name="T31" fmla="*/ 66 h 96"/>
                  <a:gd name="T32" fmla="*/ 305 w 382"/>
                  <a:gd name="T33" fmla="*/ 78 h 96"/>
                  <a:gd name="T34" fmla="*/ 263 w 382"/>
                  <a:gd name="T35" fmla="*/ 90 h 96"/>
                  <a:gd name="T36" fmla="*/ 209 w 382"/>
                  <a:gd name="T37" fmla="*/ 96 h 96"/>
                  <a:gd name="T38" fmla="*/ 209 w 382"/>
                  <a:gd name="T3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111" name="Freeform 55"/>
              <p:cNvSpPr>
                <a:spLocks/>
              </p:cNvSpPr>
              <p:nvPr/>
            </p:nvSpPr>
            <p:spPr bwMode="hidden">
              <a:xfrm>
                <a:off x="5315" y="3024"/>
                <a:ext cx="258" cy="54"/>
              </a:xfrm>
              <a:custGeom>
                <a:avLst/>
                <a:gdLst>
                  <a:gd name="T0" fmla="*/ 174 w 258"/>
                  <a:gd name="T1" fmla="*/ 0 h 54"/>
                  <a:gd name="T2" fmla="*/ 216 w 258"/>
                  <a:gd name="T3" fmla="*/ 6 h 54"/>
                  <a:gd name="T4" fmla="*/ 258 w 258"/>
                  <a:gd name="T5" fmla="*/ 12 h 54"/>
                  <a:gd name="T6" fmla="*/ 252 w 258"/>
                  <a:gd name="T7" fmla="*/ 6 h 54"/>
                  <a:gd name="T8" fmla="*/ 216 w 258"/>
                  <a:gd name="T9" fmla="*/ 0 h 54"/>
                  <a:gd name="T10" fmla="*/ 174 w 258"/>
                  <a:gd name="T11" fmla="*/ 0 h 54"/>
                  <a:gd name="T12" fmla="*/ 120 w 258"/>
                  <a:gd name="T13" fmla="*/ 6 h 54"/>
                  <a:gd name="T14" fmla="*/ 78 w 258"/>
                  <a:gd name="T15" fmla="*/ 12 h 54"/>
                  <a:gd name="T16" fmla="*/ 36 w 258"/>
                  <a:gd name="T17" fmla="*/ 30 h 54"/>
                  <a:gd name="T18" fmla="*/ 0 w 258"/>
                  <a:gd name="T19" fmla="*/ 48 h 54"/>
                  <a:gd name="T20" fmla="*/ 6 w 258"/>
                  <a:gd name="T21" fmla="*/ 54 h 54"/>
                  <a:gd name="T22" fmla="*/ 36 w 258"/>
                  <a:gd name="T23" fmla="*/ 36 h 54"/>
                  <a:gd name="T24" fmla="*/ 78 w 258"/>
                  <a:gd name="T25" fmla="*/ 18 h 54"/>
                  <a:gd name="T26" fmla="*/ 120 w 258"/>
                  <a:gd name="T27" fmla="*/ 6 h 54"/>
                  <a:gd name="T28" fmla="*/ 174 w 258"/>
                  <a:gd name="T29" fmla="*/ 0 h 54"/>
                  <a:gd name="T30" fmla="*/ 174 w 258"/>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112" name="Freeform 56"/>
              <p:cNvSpPr>
                <a:spLocks/>
              </p:cNvSpPr>
              <p:nvPr/>
            </p:nvSpPr>
            <p:spPr bwMode="hidden">
              <a:xfrm>
                <a:off x="5645" y="3066"/>
                <a:ext cx="60" cy="156"/>
              </a:xfrm>
              <a:custGeom>
                <a:avLst/>
                <a:gdLst>
                  <a:gd name="T0" fmla="*/ 54 w 60"/>
                  <a:gd name="T1" fmla="*/ 90 h 156"/>
                  <a:gd name="T2" fmla="*/ 48 w 60"/>
                  <a:gd name="T3" fmla="*/ 126 h 156"/>
                  <a:gd name="T4" fmla="*/ 24 w 60"/>
                  <a:gd name="T5" fmla="*/ 156 h 156"/>
                  <a:gd name="T6" fmla="*/ 30 w 60"/>
                  <a:gd name="T7" fmla="*/ 156 h 156"/>
                  <a:gd name="T8" fmla="*/ 54 w 60"/>
                  <a:gd name="T9" fmla="*/ 126 h 156"/>
                  <a:gd name="T10" fmla="*/ 60 w 60"/>
                  <a:gd name="T11" fmla="*/ 90 h 156"/>
                  <a:gd name="T12" fmla="*/ 54 w 60"/>
                  <a:gd name="T13" fmla="*/ 66 h 156"/>
                  <a:gd name="T14" fmla="*/ 48 w 60"/>
                  <a:gd name="T15" fmla="*/ 42 h 156"/>
                  <a:gd name="T16" fmla="*/ 30 w 60"/>
                  <a:gd name="T17" fmla="*/ 18 h 156"/>
                  <a:gd name="T18" fmla="*/ 6 w 60"/>
                  <a:gd name="T19" fmla="*/ 0 h 156"/>
                  <a:gd name="T20" fmla="*/ 0 w 60"/>
                  <a:gd name="T21" fmla="*/ 6 h 156"/>
                  <a:gd name="T22" fmla="*/ 24 w 60"/>
                  <a:gd name="T23" fmla="*/ 24 h 156"/>
                  <a:gd name="T24" fmla="*/ 42 w 60"/>
                  <a:gd name="T25" fmla="*/ 42 h 156"/>
                  <a:gd name="T26" fmla="*/ 48 w 60"/>
                  <a:gd name="T27" fmla="*/ 66 h 156"/>
                  <a:gd name="T28" fmla="*/ 54 w 60"/>
                  <a:gd name="T29" fmla="*/ 90 h 156"/>
                  <a:gd name="T30" fmla="*/ 54 w 60"/>
                  <a:gd name="T31" fmla="*/ 9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113" name="Freeform 57"/>
              <p:cNvSpPr>
                <a:spLocks/>
              </p:cNvSpPr>
              <p:nvPr/>
            </p:nvSpPr>
            <p:spPr bwMode="hidden">
              <a:xfrm>
                <a:off x="5375" y="3246"/>
                <a:ext cx="192" cy="18"/>
              </a:xfrm>
              <a:custGeom>
                <a:avLst/>
                <a:gdLst>
                  <a:gd name="T0" fmla="*/ 114 w 192"/>
                  <a:gd name="T1" fmla="*/ 12 h 18"/>
                  <a:gd name="T2" fmla="*/ 72 w 192"/>
                  <a:gd name="T3" fmla="*/ 6 h 18"/>
                  <a:gd name="T4" fmla="*/ 30 w 192"/>
                  <a:gd name="T5" fmla="*/ 0 h 18"/>
                  <a:gd name="T6" fmla="*/ 0 w 192"/>
                  <a:gd name="T7" fmla="*/ 0 h 18"/>
                  <a:gd name="T8" fmla="*/ 54 w 192"/>
                  <a:gd name="T9" fmla="*/ 12 h 18"/>
                  <a:gd name="T10" fmla="*/ 114 w 192"/>
                  <a:gd name="T11" fmla="*/ 18 h 18"/>
                  <a:gd name="T12" fmla="*/ 156 w 192"/>
                  <a:gd name="T13" fmla="*/ 18 h 18"/>
                  <a:gd name="T14" fmla="*/ 192 w 192"/>
                  <a:gd name="T15" fmla="*/ 12 h 18"/>
                  <a:gd name="T16" fmla="*/ 186 w 192"/>
                  <a:gd name="T17" fmla="*/ 0 h 18"/>
                  <a:gd name="T18" fmla="*/ 150 w 192"/>
                  <a:gd name="T19" fmla="*/ 6 h 18"/>
                  <a:gd name="T20" fmla="*/ 114 w 192"/>
                  <a:gd name="T21" fmla="*/ 12 h 18"/>
                  <a:gd name="T22" fmla="*/ 114 w 192"/>
                  <a:gd name="T23"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114" name="Freeform 58"/>
              <p:cNvSpPr>
                <a:spLocks/>
              </p:cNvSpPr>
              <p:nvPr/>
            </p:nvSpPr>
            <p:spPr bwMode="hidden">
              <a:xfrm>
                <a:off x="5304" y="3042"/>
                <a:ext cx="161" cy="186"/>
              </a:xfrm>
              <a:custGeom>
                <a:avLst/>
                <a:gdLst>
                  <a:gd name="T0" fmla="*/ 11 w 161"/>
                  <a:gd name="T1" fmla="*/ 114 h 186"/>
                  <a:gd name="T2" fmla="*/ 17 w 161"/>
                  <a:gd name="T3" fmla="*/ 96 h 186"/>
                  <a:gd name="T4" fmla="*/ 23 w 161"/>
                  <a:gd name="T5" fmla="*/ 78 h 186"/>
                  <a:gd name="T6" fmla="*/ 53 w 161"/>
                  <a:gd name="T7" fmla="*/ 42 h 186"/>
                  <a:gd name="T8" fmla="*/ 101 w 161"/>
                  <a:gd name="T9" fmla="*/ 18 h 186"/>
                  <a:gd name="T10" fmla="*/ 155 w 161"/>
                  <a:gd name="T11" fmla="*/ 6 h 186"/>
                  <a:gd name="T12" fmla="*/ 161 w 161"/>
                  <a:gd name="T13" fmla="*/ 0 h 186"/>
                  <a:gd name="T14" fmla="*/ 95 w 161"/>
                  <a:gd name="T15" fmla="*/ 12 h 186"/>
                  <a:gd name="T16" fmla="*/ 47 w 161"/>
                  <a:gd name="T17" fmla="*/ 36 h 186"/>
                  <a:gd name="T18" fmla="*/ 11 w 161"/>
                  <a:gd name="T19" fmla="*/ 72 h 186"/>
                  <a:gd name="T20" fmla="*/ 5 w 161"/>
                  <a:gd name="T21" fmla="*/ 90 h 186"/>
                  <a:gd name="T22" fmla="*/ 0 w 161"/>
                  <a:gd name="T23" fmla="*/ 114 h 186"/>
                  <a:gd name="T24" fmla="*/ 11 w 161"/>
                  <a:gd name="T25" fmla="*/ 150 h 186"/>
                  <a:gd name="T26" fmla="*/ 23 w 161"/>
                  <a:gd name="T27" fmla="*/ 168 h 186"/>
                  <a:gd name="T28" fmla="*/ 41 w 161"/>
                  <a:gd name="T29" fmla="*/ 186 h 186"/>
                  <a:gd name="T30" fmla="*/ 65 w 161"/>
                  <a:gd name="T31" fmla="*/ 186 h 186"/>
                  <a:gd name="T32" fmla="*/ 41 w 161"/>
                  <a:gd name="T33" fmla="*/ 168 h 186"/>
                  <a:gd name="T34" fmla="*/ 23 w 161"/>
                  <a:gd name="T35" fmla="*/ 150 h 186"/>
                  <a:gd name="T36" fmla="*/ 17 w 161"/>
                  <a:gd name="T37" fmla="*/ 132 h 186"/>
                  <a:gd name="T38" fmla="*/ 11 w 161"/>
                  <a:gd name="T39" fmla="*/ 114 h 186"/>
                  <a:gd name="T40" fmla="*/ 11 w 161"/>
                  <a:gd name="T41" fmla="*/ 114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115" name="Freeform 59"/>
              <p:cNvSpPr>
                <a:spLocks/>
              </p:cNvSpPr>
              <p:nvPr/>
            </p:nvSpPr>
            <p:spPr bwMode="hidden">
              <a:xfrm>
                <a:off x="5489" y="3042"/>
                <a:ext cx="186" cy="210"/>
              </a:xfrm>
              <a:custGeom>
                <a:avLst/>
                <a:gdLst>
                  <a:gd name="T0" fmla="*/ 0 w 185"/>
                  <a:gd name="T1" fmla="*/ 6 h 210"/>
                  <a:gd name="T2" fmla="*/ 66 w 185"/>
                  <a:gd name="T3" fmla="*/ 12 h 210"/>
                  <a:gd name="T4" fmla="*/ 119 w 185"/>
                  <a:gd name="T5" fmla="*/ 36 h 210"/>
                  <a:gd name="T6" fmla="*/ 155 w 185"/>
                  <a:gd name="T7" fmla="*/ 72 h 210"/>
                  <a:gd name="T8" fmla="*/ 161 w 185"/>
                  <a:gd name="T9" fmla="*/ 90 h 210"/>
                  <a:gd name="T10" fmla="*/ 167 w 185"/>
                  <a:gd name="T11" fmla="*/ 114 h 210"/>
                  <a:gd name="T12" fmla="*/ 161 w 185"/>
                  <a:gd name="T13" fmla="*/ 138 h 210"/>
                  <a:gd name="T14" fmla="*/ 149 w 185"/>
                  <a:gd name="T15" fmla="*/ 162 h 210"/>
                  <a:gd name="T16" fmla="*/ 119 w 185"/>
                  <a:gd name="T17" fmla="*/ 180 h 210"/>
                  <a:gd name="T18" fmla="*/ 90 w 185"/>
                  <a:gd name="T19" fmla="*/ 198 h 210"/>
                  <a:gd name="T20" fmla="*/ 96 w 185"/>
                  <a:gd name="T21" fmla="*/ 210 h 210"/>
                  <a:gd name="T22" fmla="*/ 131 w 185"/>
                  <a:gd name="T23" fmla="*/ 192 h 210"/>
                  <a:gd name="T24" fmla="*/ 161 w 185"/>
                  <a:gd name="T25" fmla="*/ 168 h 210"/>
                  <a:gd name="T26" fmla="*/ 179 w 185"/>
                  <a:gd name="T27" fmla="*/ 144 h 210"/>
                  <a:gd name="T28" fmla="*/ 185 w 185"/>
                  <a:gd name="T29" fmla="*/ 114 h 210"/>
                  <a:gd name="T30" fmla="*/ 179 w 185"/>
                  <a:gd name="T31" fmla="*/ 90 h 210"/>
                  <a:gd name="T32" fmla="*/ 173 w 185"/>
                  <a:gd name="T33" fmla="*/ 66 h 210"/>
                  <a:gd name="T34" fmla="*/ 155 w 185"/>
                  <a:gd name="T35" fmla="*/ 48 h 210"/>
                  <a:gd name="T36" fmla="*/ 131 w 185"/>
                  <a:gd name="T37" fmla="*/ 30 h 210"/>
                  <a:gd name="T38" fmla="*/ 72 w 185"/>
                  <a:gd name="T39" fmla="*/ 6 h 210"/>
                  <a:gd name="T40" fmla="*/ 0 w 185"/>
                  <a:gd name="T41" fmla="*/ 0 h 210"/>
                  <a:gd name="T42" fmla="*/ 0 w 185"/>
                  <a:gd name="T43" fmla="*/ 6 h 210"/>
                  <a:gd name="T44" fmla="*/ 0 w 185"/>
                  <a:gd name="T45" fmla="*/ 6 h 210"/>
                  <a:gd name="T46" fmla="*/ 0 w 185"/>
                  <a:gd name="T47" fmla="*/ 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116" name="Freeform 60"/>
              <p:cNvSpPr>
                <a:spLocks noEditPoints="1"/>
              </p:cNvSpPr>
              <p:nvPr/>
            </p:nvSpPr>
            <p:spPr bwMode="hidden">
              <a:xfrm>
                <a:off x="5345" y="3058"/>
                <a:ext cx="299" cy="186"/>
              </a:xfrm>
              <a:custGeom>
                <a:avLst/>
                <a:gdLst>
                  <a:gd name="T0" fmla="*/ 150 w 299"/>
                  <a:gd name="T1" fmla="*/ 0 h 186"/>
                  <a:gd name="T2" fmla="*/ 90 w 299"/>
                  <a:gd name="T3" fmla="*/ 6 h 186"/>
                  <a:gd name="T4" fmla="*/ 42 w 299"/>
                  <a:gd name="T5" fmla="*/ 30 h 186"/>
                  <a:gd name="T6" fmla="*/ 12 w 299"/>
                  <a:gd name="T7" fmla="*/ 54 h 186"/>
                  <a:gd name="T8" fmla="*/ 6 w 299"/>
                  <a:gd name="T9" fmla="*/ 72 h 186"/>
                  <a:gd name="T10" fmla="*/ 0 w 299"/>
                  <a:gd name="T11" fmla="*/ 90 h 186"/>
                  <a:gd name="T12" fmla="*/ 6 w 299"/>
                  <a:gd name="T13" fmla="*/ 108 h 186"/>
                  <a:gd name="T14" fmla="*/ 12 w 299"/>
                  <a:gd name="T15" fmla="*/ 126 h 186"/>
                  <a:gd name="T16" fmla="*/ 42 w 299"/>
                  <a:gd name="T17" fmla="*/ 156 h 186"/>
                  <a:gd name="T18" fmla="*/ 90 w 299"/>
                  <a:gd name="T19" fmla="*/ 180 h 186"/>
                  <a:gd name="T20" fmla="*/ 150 w 299"/>
                  <a:gd name="T21" fmla="*/ 186 h 186"/>
                  <a:gd name="T22" fmla="*/ 209 w 299"/>
                  <a:gd name="T23" fmla="*/ 180 h 186"/>
                  <a:gd name="T24" fmla="*/ 257 w 299"/>
                  <a:gd name="T25" fmla="*/ 156 h 186"/>
                  <a:gd name="T26" fmla="*/ 287 w 299"/>
                  <a:gd name="T27" fmla="*/ 126 h 186"/>
                  <a:gd name="T28" fmla="*/ 299 w 299"/>
                  <a:gd name="T29" fmla="*/ 108 h 186"/>
                  <a:gd name="T30" fmla="*/ 299 w 299"/>
                  <a:gd name="T31" fmla="*/ 90 h 186"/>
                  <a:gd name="T32" fmla="*/ 299 w 299"/>
                  <a:gd name="T33" fmla="*/ 72 h 186"/>
                  <a:gd name="T34" fmla="*/ 287 w 299"/>
                  <a:gd name="T35" fmla="*/ 54 h 186"/>
                  <a:gd name="T36" fmla="*/ 257 w 299"/>
                  <a:gd name="T37" fmla="*/ 30 h 186"/>
                  <a:gd name="T38" fmla="*/ 209 w 299"/>
                  <a:gd name="T39" fmla="*/ 6 h 186"/>
                  <a:gd name="T40" fmla="*/ 150 w 299"/>
                  <a:gd name="T41" fmla="*/ 0 h 186"/>
                  <a:gd name="T42" fmla="*/ 150 w 299"/>
                  <a:gd name="T43" fmla="*/ 0 h 186"/>
                  <a:gd name="T44" fmla="*/ 150 w 299"/>
                  <a:gd name="T45" fmla="*/ 180 h 186"/>
                  <a:gd name="T46" fmla="*/ 96 w 299"/>
                  <a:gd name="T47" fmla="*/ 174 h 186"/>
                  <a:gd name="T48" fmla="*/ 48 w 299"/>
                  <a:gd name="T49" fmla="*/ 156 h 186"/>
                  <a:gd name="T50" fmla="*/ 18 w 299"/>
                  <a:gd name="T51" fmla="*/ 126 h 186"/>
                  <a:gd name="T52" fmla="*/ 12 w 299"/>
                  <a:gd name="T53" fmla="*/ 108 h 186"/>
                  <a:gd name="T54" fmla="*/ 6 w 299"/>
                  <a:gd name="T55" fmla="*/ 90 h 186"/>
                  <a:gd name="T56" fmla="*/ 12 w 299"/>
                  <a:gd name="T57" fmla="*/ 72 h 186"/>
                  <a:gd name="T58" fmla="*/ 18 w 299"/>
                  <a:gd name="T59" fmla="*/ 54 h 186"/>
                  <a:gd name="T60" fmla="*/ 48 w 299"/>
                  <a:gd name="T61" fmla="*/ 30 h 186"/>
                  <a:gd name="T62" fmla="*/ 96 w 299"/>
                  <a:gd name="T63" fmla="*/ 12 h 186"/>
                  <a:gd name="T64" fmla="*/ 150 w 299"/>
                  <a:gd name="T65" fmla="*/ 6 h 186"/>
                  <a:gd name="T66" fmla="*/ 203 w 299"/>
                  <a:gd name="T67" fmla="*/ 12 h 186"/>
                  <a:gd name="T68" fmla="*/ 251 w 299"/>
                  <a:gd name="T69" fmla="*/ 30 h 186"/>
                  <a:gd name="T70" fmla="*/ 281 w 299"/>
                  <a:gd name="T71" fmla="*/ 54 h 186"/>
                  <a:gd name="T72" fmla="*/ 293 w 299"/>
                  <a:gd name="T73" fmla="*/ 72 h 186"/>
                  <a:gd name="T74" fmla="*/ 293 w 299"/>
                  <a:gd name="T75" fmla="*/ 90 h 186"/>
                  <a:gd name="T76" fmla="*/ 293 w 299"/>
                  <a:gd name="T77" fmla="*/ 108 h 186"/>
                  <a:gd name="T78" fmla="*/ 281 w 299"/>
                  <a:gd name="T79" fmla="*/ 126 h 186"/>
                  <a:gd name="T80" fmla="*/ 251 w 299"/>
                  <a:gd name="T81" fmla="*/ 156 h 186"/>
                  <a:gd name="T82" fmla="*/ 203 w 299"/>
                  <a:gd name="T83" fmla="*/ 174 h 186"/>
                  <a:gd name="T84" fmla="*/ 150 w 299"/>
                  <a:gd name="T85" fmla="*/ 180 h 186"/>
                  <a:gd name="T86" fmla="*/ 150 w 299"/>
                  <a:gd name="T87" fmla="*/ 18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45117" name="Group 61"/>
              <p:cNvGrpSpPr>
                <a:grpSpLocks/>
              </p:cNvGrpSpPr>
              <p:nvPr/>
            </p:nvGrpSpPr>
            <p:grpSpPr bwMode="auto">
              <a:xfrm>
                <a:off x="5381" y="3085"/>
                <a:ext cx="227" cy="132"/>
                <a:chOff x="5381" y="3085"/>
                <a:chExt cx="227" cy="132"/>
              </a:xfrm>
            </p:grpSpPr>
            <p:sp>
              <p:nvSpPr>
                <p:cNvPr id="4511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11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12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512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grpSp>
      <p:sp>
        <p:nvSpPr>
          <p:cNvPr id="45122" name="Rectangle 66"/>
          <p:cNvSpPr>
            <a:spLocks noGrp="1" noChangeArrowheads="1"/>
          </p:cNvSpPr>
          <p:nvPr>
            <p:ph type="ctrTitle" sz="quarter"/>
          </p:nvPr>
        </p:nvSpPr>
        <p:spPr>
          <a:xfrm>
            <a:off x="755650" y="1865313"/>
            <a:ext cx="8569325" cy="1914525"/>
          </a:xfrm>
        </p:spPr>
        <p:txBody>
          <a:bodyPr anchor="b"/>
          <a:lstStyle>
            <a:lvl1pPr>
              <a:defRPr sz="6000"/>
            </a:lvl1pPr>
          </a:lstStyle>
          <a:p>
            <a:pPr lvl="0"/>
            <a:r>
              <a:rPr lang="en-US" noProof="0" smtClean="0"/>
              <a:t>Click to edit Master title style</a:t>
            </a:r>
          </a:p>
        </p:txBody>
      </p:sp>
      <p:sp>
        <p:nvSpPr>
          <p:cNvPr id="45123" name="Rectangle 67"/>
          <p:cNvSpPr>
            <a:spLocks noGrp="1" noChangeArrowheads="1"/>
          </p:cNvSpPr>
          <p:nvPr>
            <p:ph type="subTitle" sz="quarter" idx="1"/>
          </p:nvPr>
        </p:nvSpPr>
        <p:spPr>
          <a:xfrm>
            <a:off x="1512888" y="4283075"/>
            <a:ext cx="7056437" cy="1931988"/>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45124" name="Rectangle 68"/>
          <p:cNvSpPr>
            <a:spLocks noGrp="1" noChangeArrowheads="1"/>
          </p:cNvSpPr>
          <p:nvPr>
            <p:ph type="dt" sz="quarter" idx="2"/>
          </p:nvPr>
        </p:nvSpPr>
        <p:spPr>
          <a:xfrm>
            <a:off x="504825" y="6888163"/>
            <a:ext cx="2351088" cy="503237"/>
          </a:xfrm>
        </p:spPr>
        <p:txBody>
          <a:bodyPr/>
          <a:lstStyle>
            <a:lvl1pPr>
              <a:defRPr/>
            </a:lvl1pPr>
          </a:lstStyle>
          <a:p>
            <a:endParaRPr lang="en-US"/>
          </a:p>
        </p:txBody>
      </p:sp>
      <p:sp>
        <p:nvSpPr>
          <p:cNvPr id="45125" name="Rectangle 69"/>
          <p:cNvSpPr>
            <a:spLocks noGrp="1" noChangeArrowheads="1"/>
          </p:cNvSpPr>
          <p:nvPr>
            <p:ph type="ftr" sz="quarter" idx="3"/>
          </p:nvPr>
        </p:nvSpPr>
        <p:spPr>
          <a:xfrm>
            <a:off x="3444875" y="6888163"/>
            <a:ext cx="3190875" cy="503237"/>
          </a:xfrm>
        </p:spPr>
        <p:txBody>
          <a:bodyPr/>
          <a:lstStyle>
            <a:lvl1pPr>
              <a:defRPr/>
            </a:lvl1pPr>
          </a:lstStyle>
          <a:p>
            <a:endParaRPr lang="en-US"/>
          </a:p>
        </p:txBody>
      </p:sp>
      <p:sp>
        <p:nvSpPr>
          <p:cNvPr id="45126" name="Rectangle 70"/>
          <p:cNvSpPr>
            <a:spLocks noGrp="1" noChangeArrowheads="1"/>
          </p:cNvSpPr>
          <p:nvPr>
            <p:ph type="sldNum" sz="quarter" idx="4"/>
          </p:nvPr>
        </p:nvSpPr>
        <p:spPr>
          <a:xfrm>
            <a:off x="7224713" y="6888163"/>
            <a:ext cx="2352675" cy="503237"/>
          </a:xfrm>
        </p:spPr>
        <p:txBody>
          <a:bodyPr/>
          <a:lstStyle>
            <a:lvl1pPr>
              <a:defRPr/>
            </a:lvl1pPr>
          </a:lstStyle>
          <a:p>
            <a:fld id="{4955A81D-2DBB-46B6-8C97-E257F331DEEB}"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22F1B65-823A-4ECD-9464-FAEC660C1E0C}" type="slidenum">
              <a:rPr lang="en-US"/>
              <a:pPr/>
              <a:t>‹#›</a:t>
            </a:fld>
            <a:endParaRPr lang="en-US"/>
          </a:p>
        </p:txBody>
      </p:sp>
    </p:spTree>
    <p:extLst>
      <p:ext uri="{BB962C8B-B14F-4D97-AF65-F5344CB8AC3E}">
        <p14:creationId xmlns:p14="http://schemas.microsoft.com/office/powerpoint/2010/main" val="3053382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10438" y="306388"/>
            <a:ext cx="2266950" cy="64468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825" y="306388"/>
            <a:ext cx="6653213" cy="64468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324D1DF-A601-475A-9FCC-BED4FE041204}" type="slidenum">
              <a:rPr lang="en-US"/>
              <a:pPr/>
              <a:t>‹#›</a:t>
            </a:fld>
            <a:endParaRPr lang="en-US"/>
          </a:p>
        </p:txBody>
      </p:sp>
    </p:spTree>
    <p:extLst>
      <p:ext uri="{BB962C8B-B14F-4D97-AF65-F5344CB8AC3E}">
        <p14:creationId xmlns:p14="http://schemas.microsoft.com/office/powerpoint/2010/main" val="1847164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C6D1B38-B1C5-4980-AEFA-E6FE3C8D7912}" type="slidenum">
              <a:rPr lang="en-US"/>
              <a:pPr/>
              <a:t>‹#›</a:t>
            </a:fld>
            <a:endParaRPr lang="en-US"/>
          </a:p>
        </p:txBody>
      </p:sp>
    </p:spTree>
    <p:extLst>
      <p:ext uri="{BB962C8B-B14F-4D97-AF65-F5344CB8AC3E}">
        <p14:creationId xmlns:p14="http://schemas.microsoft.com/office/powerpoint/2010/main" val="41570813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57CAE7-FBA7-4BE5-AE92-C5FE50E13224}" type="slidenum">
              <a:rPr lang="en-US"/>
              <a:pPr/>
              <a:t>‹#›</a:t>
            </a:fld>
            <a:endParaRPr lang="en-US"/>
          </a:p>
        </p:txBody>
      </p:sp>
    </p:spTree>
    <p:extLst>
      <p:ext uri="{BB962C8B-B14F-4D97-AF65-F5344CB8AC3E}">
        <p14:creationId xmlns:p14="http://schemas.microsoft.com/office/powerpoint/2010/main" val="3891835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4825" y="1763713"/>
            <a:ext cx="4459288" cy="4989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6513" y="1763713"/>
            <a:ext cx="4460875" cy="4989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6F80B2E-2DA9-423B-BA67-A46BFFCB7B1E}" type="slidenum">
              <a:rPr lang="en-US"/>
              <a:pPr/>
              <a:t>‹#›</a:t>
            </a:fld>
            <a:endParaRPr lang="en-US"/>
          </a:p>
        </p:txBody>
      </p:sp>
    </p:spTree>
    <p:extLst>
      <p:ext uri="{BB962C8B-B14F-4D97-AF65-F5344CB8AC3E}">
        <p14:creationId xmlns:p14="http://schemas.microsoft.com/office/powerpoint/2010/main" val="324916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9DD3ADA-9D98-453C-81B2-A302CAF705BF}" type="slidenum">
              <a:rPr lang="en-US"/>
              <a:pPr/>
              <a:t>‹#›</a:t>
            </a:fld>
            <a:endParaRPr lang="en-US"/>
          </a:p>
        </p:txBody>
      </p:sp>
    </p:spTree>
    <p:extLst>
      <p:ext uri="{BB962C8B-B14F-4D97-AF65-F5344CB8AC3E}">
        <p14:creationId xmlns:p14="http://schemas.microsoft.com/office/powerpoint/2010/main" val="1752207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327306D-C872-46C8-972E-61B37FBDF990}" type="slidenum">
              <a:rPr lang="en-US"/>
              <a:pPr/>
              <a:t>‹#›</a:t>
            </a:fld>
            <a:endParaRPr lang="en-US"/>
          </a:p>
        </p:txBody>
      </p:sp>
    </p:spTree>
    <p:extLst>
      <p:ext uri="{BB962C8B-B14F-4D97-AF65-F5344CB8AC3E}">
        <p14:creationId xmlns:p14="http://schemas.microsoft.com/office/powerpoint/2010/main" val="373699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6BD6246-839E-461B-855D-225043316692}" type="slidenum">
              <a:rPr lang="en-US"/>
              <a:pPr/>
              <a:t>‹#›</a:t>
            </a:fld>
            <a:endParaRPr lang="en-US"/>
          </a:p>
        </p:txBody>
      </p:sp>
    </p:spTree>
    <p:extLst>
      <p:ext uri="{BB962C8B-B14F-4D97-AF65-F5344CB8AC3E}">
        <p14:creationId xmlns:p14="http://schemas.microsoft.com/office/powerpoint/2010/main" val="1593926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487540D-5003-499F-868C-D979136BD3A4}" type="slidenum">
              <a:rPr lang="en-US"/>
              <a:pPr/>
              <a:t>‹#›</a:t>
            </a:fld>
            <a:endParaRPr lang="en-US"/>
          </a:p>
        </p:txBody>
      </p:sp>
    </p:spTree>
    <p:extLst>
      <p:ext uri="{BB962C8B-B14F-4D97-AF65-F5344CB8AC3E}">
        <p14:creationId xmlns:p14="http://schemas.microsoft.com/office/powerpoint/2010/main" val="2438259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DD1514A-D3FD-4DE0-958B-984FC7211044}" type="slidenum">
              <a:rPr lang="en-US"/>
              <a:pPr/>
              <a:t>‹#›</a:t>
            </a:fld>
            <a:endParaRPr lang="en-US"/>
          </a:p>
        </p:txBody>
      </p:sp>
    </p:spTree>
    <p:extLst>
      <p:ext uri="{BB962C8B-B14F-4D97-AF65-F5344CB8AC3E}">
        <p14:creationId xmlns:p14="http://schemas.microsoft.com/office/powerpoint/2010/main" val="3866480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44034" name="Freeform 2"/>
          <p:cNvSpPr>
            <a:spLocks/>
          </p:cNvSpPr>
          <p:nvPr/>
        </p:nvSpPr>
        <p:spPr bwMode="hidden">
          <a:xfrm>
            <a:off x="7307263" y="7086600"/>
            <a:ext cx="314325" cy="231775"/>
          </a:xfrm>
          <a:custGeom>
            <a:avLst/>
            <a:gdLst>
              <a:gd name="T0" fmla="*/ 0 w 179"/>
              <a:gd name="T1" fmla="*/ 132 h 132"/>
              <a:gd name="T2" fmla="*/ 29 w 179"/>
              <a:gd name="T3" fmla="*/ 132 h 132"/>
              <a:gd name="T4" fmla="*/ 77 w 179"/>
              <a:gd name="T5" fmla="*/ 108 h 132"/>
              <a:gd name="T6" fmla="*/ 119 w 179"/>
              <a:gd name="T7" fmla="*/ 78 h 132"/>
              <a:gd name="T8" fmla="*/ 155 w 179"/>
              <a:gd name="T9" fmla="*/ 48 h 132"/>
              <a:gd name="T10" fmla="*/ 179 w 179"/>
              <a:gd name="T11" fmla="*/ 12 h 132"/>
              <a:gd name="T12" fmla="*/ 173 w 179"/>
              <a:gd name="T13" fmla="*/ 6 h 132"/>
              <a:gd name="T14" fmla="*/ 167 w 179"/>
              <a:gd name="T15" fmla="*/ 0 h 132"/>
              <a:gd name="T16" fmla="*/ 137 w 179"/>
              <a:gd name="T17" fmla="*/ 42 h 132"/>
              <a:gd name="T18" fmla="*/ 101 w 179"/>
              <a:gd name="T19" fmla="*/ 78 h 132"/>
              <a:gd name="T20" fmla="*/ 53 w 179"/>
              <a:gd name="T21" fmla="*/ 108 h 132"/>
              <a:gd name="T22" fmla="*/ 0 w 179"/>
              <a:gd name="T23" fmla="*/ 132 h 132"/>
              <a:gd name="T24" fmla="*/ 0 w 179"/>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44035" name="Group 3"/>
          <p:cNvGrpSpPr>
            <a:grpSpLocks/>
          </p:cNvGrpSpPr>
          <p:nvPr/>
        </p:nvGrpSpPr>
        <p:grpSpPr bwMode="auto">
          <a:xfrm>
            <a:off x="3175" y="4703763"/>
            <a:ext cx="10077450" cy="2855912"/>
            <a:chOff x="2" y="2688"/>
            <a:chExt cx="5758" cy="1632"/>
          </a:xfrm>
        </p:grpSpPr>
        <p:sp>
          <p:nvSpPr>
            <p:cNvPr id="44036" name="Freeform 4"/>
            <p:cNvSpPr>
              <a:spLocks/>
            </p:cNvSpPr>
            <p:nvPr/>
          </p:nvSpPr>
          <p:spPr bwMode="hidden">
            <a:xfrm>
              <a:off x="2" y="2688"/>
              <a:ext cx="5758" cy="1632"/>
            </a:xfrm>
            <a:custGeom>
              <a:avLst/>
              <a:gdLst>
                <a:gd name="T0" fmla="*/ 5740 w 5740"/>
                <a:gd name="T1" fmla="*/ 4316 h 4316"/>
                <a:gd name="T2" fmla="*/ 0 w 5740"/>
                <a:gd name="T3" fmla="*/ 4316 h 4316"/>
                <a:gd name="T4" fmla="*/ 0 w 5740"/>
                <a:gd name="T5" fmla="*/ 0 h 4316"/>
                <a:gd name="T6" fmla="*/ 5740 w 5740"/>
                <a:gd name="T7" fmla="*/ 0 h 4316"/>
                <a:gd name="T8" fmla="*/ 5740 w 5740"/>
                <a:gd name="T9" fmla="*/ 4316 h 4316"/>
                <a:gd name="T10" fmla="*/ 5740 w 5740"/>
                <a:gd name="T11" fmla="*/ 4316 h 4316"/>
              </a:gdLst>
              <a:ahLst/>
              <a:cxnLst>
                <a:cxn ang="0">
                  <a:pos x="T0" y="T1"/>
                </a:cxn>
                <a:cxn ang="0">
                  <a:pos x="T2" y="T3"/>
                </a:cxn>
                <a:cxn ang="0">
                  <a:pos x="T4" y="T5"/>
                </a:cxn>
                <a:cxn ang="0">
                  <a:pos x="T6" y="T7"/>
                </a:cxn>
                <a:cxn ang="0">
                  <a:pos x="T8" y="T9"/>
                </a:cxn>
                <a:cxn ang="0">
                  <a:pos x="T10" y="T11"/>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44037" name="Group 5"/>
            <p:cNvGrpSpPr>
              <a:grpSpLocks/>
            </p:cNvGrpSpPr>
            <p:nvPr userDrawn="1"/>
          </p:nvGrpSpPr>
          <p:grpSpPr bwMode="auto">
            <a:xfrm>
              <a:off x="3528" y="3715"/>
              <a:ext cx="792" cy="521"/>
              <a:chOff x="3527" y="3715"/>
              <a:chExt cx="792" cy="521"/>
            </a:xfrm>
          </p:grpSpPr>
          <p:sp>
            <p:nvSpPr>
              <p:cNvPr id="44038"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39"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40"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41"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42"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43" name="Freeform 11"/>
              <p:cNvSpPr>
                <a:spLocks/>
              </p:cNvSpPr>
              <p:nvPr/>
            </p:nvSpPr>
            <p:spPr bwMode="hidden">
              <a:xfrm>
                <a:off x="3575" y="3715"/>
                <a:ext cx="383" cy="161"/>
              </a:xfrm>
              <a:custGeom>
                <a:avLst/>
                <a:gdLst>
                  <a:gd name="T0" fmla="*/ 376 w 382"/>
                  <a:gd name="T1" fmla="*/ 12 h 161"/>
                  <a:gd name="T2" fmla="*/ 257 w 382"/>
                  <a:gd name="T3" fmla="*/ 24 h 161"/>
                  <a:gd name="T4" fmla="*/ 149 w 382"/>
                  <a:gd name="T5" fmla="*/ 54 h 161"/>
                  <a:gd name="T6" fmla="*/ 101 w 382"/>
                  <a:gd name="T7" fmla="*/ 77 h 161"/>
                  <a:gd name="T8" fmla="*/ 59 w 382"/>
                  <a:gd name="T9" fmla="*/ 101 h 161"/>
                  <a:gd name="T10" fmla="*/ 24 w 382"/>
                  <a:gd name="T11" fmla="*/ 131 h 161"/>
                  <a:gd name="T12" fmla="*/ 0 w 382"/>
                  <a:gd name="T13" fmla="*/ 161 h 161"/>
                  <a:gd name="T14" fmla="*/ 0 w 382"/>
                  <a:gd name="T15" fmla="*/ 137 h 161"/>
                  <a:gd name="T16" fmla="*/ 29 w 382"/>
                  <a:gd name="T17" fmla="*/ 107 h 161"/>
                  <a:gd name="T18" fmla="*/ 65 w 382"/>
                  <a:gd name="T19" fmla="*/ 83 h 161"/>
                  <a:gd name="T20" fmla="*/ 155 w 382"/>
                  <a:gd name="T21" fmla="*/ 36 h 161"/>
                  <a:gd name="T22" fmla="*/ 257 w 382"/>
                  <a:gd name="T23" fmla="*/ 12 h 161"/>
                  <a:gd name="T24" fmla="*/ 376 w 382"/>
                  <a:gd name="T25" fmla="*/ 0 h 161"/>
                  <a:gd name="T26" fmla="*/ 376 w 382"/>
                  <a:gd name="T27" fmla="*/ 0 h 161"/>
                  <a:gd name="T28" fmla="*/ 382 w 382"/>
                  <a:gd name="T29" fmla="*/ 0 h 161"/>
                  <a:gd name="T30" fmla="*/ 382 w 382"/>
                  <a:gd name="T31" fmla="*/ 12 h 161"/>
                  <a:gd name="T32" fmla="*/ 376 w 382"/>
                  <a:gd name="T33" fmla="*/ 12 h 161"/>
                  <a:gd name="T34" fmla="*/ 376 w 382"/>
                  <a:gd name="T35" fmla="*/ 12 h 161"/>
                  <a:gd name="T36" fmla="*/ 376 w 382"/>
                  <a:gd name="T37" fmla="*/ 1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44" name="Freeform 12"/>
              <p:cNvSpPr>
                <a:spLocks/>
              </p:cNvSpPr>
              <p:nvPr/>
            </p:nvSpPr>
            <p:spPr bwMode="hidden">
              <a:xfrm>
                <a:off x="3695" y="4170"/>
                <a:ext cx="444" cy="66"/>
              </a:xfrm>
              <a:custGeom>
                <a:avLst/>
                <a:gdLst>
                  <a:gd name="T0" fmla="*/ 257 w 443"/>
                  <a:gd name="T1" fmla="*/ 54 h 66"/>
                  <a:gd name="T2" fmla="*/ 353 w 443"/>
                  <a:gd name="T3" fmla="*/ 48 h 66"/>
                  <a:gd name="T4" fmla="*/ 443 w 443"/>
                  <a:gd name="T5" fmla="*/ 24 h 66"/>
                  <a:gd name="T6" fmla="*/ 443 w 443"/>
                  <a:gd name="T7" fmla="*/ 36 h 66"/>
                  <a:gd name="T8" fmla="*/ 353 w 443"/>
                  <a:gd name="T9" fmla="*/ 60 h 66"/>
                  <a:gd name="T10" fmla="*/ 257 w 443"/>
                  <a:gd name="T11" fmla="*/ 66 h 66"/>
                  <a:gd name="T12" fmla="*/ 186 w 443"/>
                  <a:gd name="T13" fmla="*/ 60 h 66"/>
                  <a:gd name="T14" fmla="*/ 120 w 443"/>
                  <a:gd name="T15" fmla="*/ 48 h 66"/>
                  <a:gd name="T16" fmla="*/ 60 w 443"/>
                  <a:gd name="T17" fmla="*/ 36 h 66"/>
                  <a:gd name="T18" fmla="*/ 0 w 443"/>
                  <a:gd name="T19" fmla="*/ 12 h 66"/>
                  <a:gd name="T20" fmla="*/ 0 w 443"/>
                  <a:gd name="T21" fmla="*/ 0 h 66"/>
                  <a:gd name="T22" fmla="*/ 54 w 443"/>
                  <a:gd name="T23" fmla="*/ 24 h 66"/>
                  <a:gd name="T24" fmla="*/ 120 w 443"/>
                  <a:gd name="T25" fmla="*/ 36 h 66"/>
                  <a:gd name="T26" fmla="*/ 186 w 443"/>
                  <a:gd name="T27" fmla="*/ 48 h 66"/>
                  <a:gd name="T28" fmla="*/ 257 w 443"/>
                  <a:gd name="T29" fmla="*/ 54 h 66"/>
                  <a:gd name="T30" fmla="*/ 257 w 443"/>
                  <a:gd name="T31" fmla="*/ 5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45" name="Freeform 13"/>
              <p:cNvSpPr>
                <a:spLocks/>
              </p:cNvSpPr>
              <p:nvPr/>
            </p:nvSpPr>
            <p:spPr bwMode="hidden">
              <a:xfrm>
                <a:off x="3527" y="3906"/>
                <a:ext cx="89" cy="216"/>
              </a:xfrm>
              <a:custGeom>
                <a:avLst/>
                <a:gdLst>
                  <a:gd name="T0" fmla="*/ 12 w 89"/>
                  <a:gd name="T1" fmla="*/ 66 h 216"/>
                  <a:gd name="T2" fmla="*/ 18 w 89"/>
                  <a:gd name="T3" fmla="*/ 108 h 216"/>
                  <a:gd name="T4" fmla="*/ 36 w 89"/>
                  <a:gd name="T5" fmla="*/ 144 h 216"/>
                  <a:gd name="T6" fmla="*/ 60 w 89"/>
                  <a:gd name="T7" fmla="*/ 180 h 216"/>
                  <a:gd name="T8" fmla="*/ 89 w 89"/>
                  <a:gd name="T9" fmla="*/ 216 h 216"/>
                  <a:gd name="T10" fmla="*/ 72 w 89"/>
                  <a:gd name="T11" fmla="*/ 216 h 216"/>
                  <a:gd name="T12" fmla="*/ 42 w 89"/>
                  <a:gd name="T13" fmla="*/ 180 h 216"/>
                  <a:gd name="T14" fmla="*/ 18 w 89"/>
                  <a:gd name="T15" fmla="*/ 144 h 216"/>
                  <a:gd name="T16" fmla="*/ 6 w 89"/>
                  <a:gd name="T17" fmla="*/ 108 h 216"/>
                  <a:gd name="T18" fmla="*/ 0 w 89"/>
                  <a:gd name="T19" fmla="*/ 66 h 216"/>
                  <a:gd name="T20" fmla="*/ 0 w 89"/>
                  <a:gd name="T21" fmla="*/ 30 h 216"/>
                  <a:gd name="T22" fmla="*/ 12 w 89"/>
                  <a:gd name="T23" fmla="*/ 0 h 216"/>
                  <a:gd name="T24" fmla="*/ 30 w 89"/>
                  <a:gd name="T25" fmla="*/ 0 h 216"/>
                  <a:gd name="T26" fmla="*/ 18 w 89"/>
                  <a:gd name="T27" fmla="*/ 30 h 216"/>
                  <a:gd name="T28" fmla="*/ 12 w 89"/>
                  <a:gd name="T29" fmla="*/ 66 h 216"/>
                  <a:gd name="T30" fmla="*/ 12 w 89"/>
                  <a:gd name="T31" fmla="*/ 6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46" name="Freeform 14"/>
              <p:cNvSpPr>
                <a:spLocks/>
              </p:cNvSpPr>
              <p:nvPr/>
            </p:nvSpPr>
            <p:spPr bwMode="hidden">
              <a:xfrm>
                <a:off x="3569" y="3745"/>
                <a:ext cx="750" cy="461"/>
              </a:xfrm>
              <a:custGeom>
                <a:avLst/>
                <a:gdLst>
                  <a:gd name="T0" fmla="*/ 382 w 747"/>
                  <a:gd name="T1" fmla="*/ 443 h 461"/>
                  <a:gd name="T2" fmla="*/ 311 w 747"/>
                  <a:gd name="T3" fmla="*/ 437 h 461"/>
                  <a:gd name="T4" fmla="*/ 245 w 747"/>
                  <a:gd name="T5" fmla="*/ 425 h 461"/>
                  <a:gd name="T6" fmla="*/ 185 w 747"/>
                  <a:gd name="T7" fmla="*/ 407 h 461"/>
                  <a:gd name="T8" fmla="*/ 131 w 747"/>
                  <a:gd name="T9" fmla="*/ 383 h 461"/>
                  <a:gd name="T10" fmla="*/ 83 w 747"/>
                  <a:gd name="T11" fmla="*/ 347 h 461"/>
                  <a:gd name="T12" fmla="*/ 53 w 747"/>
                  <a:gd name="T13" fmla="*/ 311 h 461"/>
                  <a:gd name="T14" fmla="*/ 30 w 747"/>
                  <a:gd name="T15" fmla="*/ 269 h 461"/>
                  <a:gd name="T16" fmla="*/ 24 w 747"/>
                  <a:gd name="T17" fmla="*/ 227 h 461"/>
                  <a:gd name="T18" fmla="*/ 30 w 747"/>
                  <a:gd name="T19" fmla="*/ 185 h 461"/>
                  <a:gd name="T20" fmla="*/ 53 w 747"/>
                  <a:gd name="T21" fmla="*/ 143 h 461"/>
                  <a:gd name="T22" fmla="*/ 83 w 747"/>
                  <a:gd name="T23" fmla="*/ 107 h 461"/>
                  <a:gd name="T24" fmla="*/ 131 w 747"/>
                  <a:gd name="T25" fmla="*/ 77 h 461"/>
                  <a:gd name="T26" fmla="*/ 185 w 747"/>
                  <a:gd name="T27" fmla="*/ 47 h 461"/>
                  <a:gd name="T28" fmla="*/ 245 w 747"/>
                  <a:gd name="T29" fmla="*/ 30 h 461"/>
                  <a:gd name="T30" fmla="*/ 311 w 747"/>
                  <a:gd name="T31" fmla="*/ 18 h 461"/>
                  <a:gd name="T32" fmla="*/ 382 w 747"/>
                  <a:gd name="T33" fmla="*/ 12 h 461"/>
                  <a:gd name="T34" fmla="*/ 478 w 747"/>
                  <a:gd name="T35" fmla="*/ 18 h 461"/>
                  <a:gd name="T36" fmla="*/ 562 w 747"/>
                  <a:gd name="T37" fmla="*/ 41 h 461"/>
                  <a:gd name="T38" fmla="*/ 562 w 747"/>
                  <a:gd name="T39" fmla="*/ 36 h 461"/>
                  <a:gd name="T40" fmla="*/ 562 w 747"/>
                  <a:gd name="T41" fmla="*/ 30 h 461"/>
                  <a:gd name="T42" fmla="*/ 478 w 747"/>
                  <a:gd name="T43" fmla="*/ 6 h 461"/>
                  <a:gd name="T44" fmla="*/ 382 w 747"/>
                  <a:gd name="T45" fmla="*/ 0 h 461"/>
                  <a:gd name="T46" fmla="*/ 305 w 747"/>
                  <a:gd name="T47" fmla="*/ 6 h 461"/>
                  <a:gd name="T48" fmla="*/ 233 w 747"/>
                  <a:gd name="T49" fmla="*/ 18 h 461"/>
                  <a:gd name="T50" fmla="*/ 167 w 747"/>
                  <a:gd name="T51" fmla="*/ 41 h 461"/>
                  <a:gd name="T52" fmla="*/ 113 w 747"/>
                  <a:gd name="T53" fmla="*/ 65 h 461"/>
                  <a:gd name="T54" fmla="*/ 65 w 747"/>
                  <a:gd name="T55" fmla="*/ 101 h 461"/>
                  <a:gd name="T56" fmla="*/ 30 w 747"/>
                  <a:gd name="T57" fmla="*/ 137 h 461"/>
                  <a:gd name="T58" fmla="*/ 6 w 747"/>
                  <a:gd name="T59" fmla="*/ 179 h 461"/>
                  <a:gd name="T60" fmla="*/ 0 w 747"/>
                  <a:gd name="T61" fmla="*/ 227 h 461"/>
                  <a:gd name="T62" fmla="*/ 6 w 747"/>
                  <a:gd name="T63" fmla="*/ 275 h 461"/>
                  <a:gd name="T64" fmla="*/ 30 w 747"/>
                  <a:gd name="T65" fmla="*/ 317 h 461"/>
                  <a:gd name="T66" fmla="*/ 65 w 747"/>
                  <a:gd name="T67" fmla="*/ 359 h 461"/>
                  <a:gd name="T68" fmla="*/ 113 w 747"/>
                  <a:gd name="T69" fmla="*/ 395 h 461"/>
                  <a:gd name="T70" fmla="*/ 167 w 747"/>
                  <a:gd name="T71" fmla="*/ 419 h 461"/>
                  <a:gd name="T72" fmla="*/ 233 w 747"/>
                  <a:gd name="T73" fmla="*/ 443 h 461"/>
                  <a:gd name="T74" fmla="*/ 305 w 747"/>
                  <a:gd name="T75" fmla="*/ 455 h 461"/>
                  <a:gd name="T76" fmla="*/ 382 w 747"/>
                  <a:gd name="T77" fmla="*/ 461 h 461"/>
                  <a:gd name="T78" fmla="*/ 448 w 747"/>
                  <a:gd name="T79" fmla="*/ 455 h 461"/>
                  <a:gd name="T80" fmla="*/ 508 w 747"/>
                  <a:gd name="T81" fmla="*/ 449 h 461"/>
                  <a:gd name="T82" fmla="*/ 609 w 747"/>
                  <a:gd name="T83" fmla="*/ 413 h 461"/>
                  <a:gd name="T84" fmla="*/ 657 w 747"/>
                  <a:gd name="T85" fmla="*/ 389 h 461"/>
                  <a:gd name="T86" fmla="*/ 693 w 747"/>
                  <a:gd name="T87" fmla="*/ 359 h 461"/>
                  <a:gd name="T88" fmla="*/ 723 w 747"/>
                  <a:gd name="T89" fmla="*/ 329 h 461"/>
                  <a:gd name="T90" fmla="*/ 747 w 747"/>
                  <a:gd name="T91" fmla="*/ 293 h 461"/>
                  <a:gd name="T92" fmla="*/ 741 w 747"/>
                  <a:gd name="T93" fmla="*/ 287 h 461"/>
                  <a:gd name="T94" fmla="*/ 729 w 747"/>
                  <a:gd name="T95" fmla="*/ 281 h 461"/>
                  <a:gd name="T96" fmla="*/ 711 w 747"/>
                  <a:gd name="T97" fmla="*/ 317 h 461"/>
                  <a:gd name="T98" fmla="*/ 681 w 747"/>
                  <a:gd name="T99" fmla="*/ 347 h 461"/>
                  <a:gd name="T100" fmla="*/ 645 w 747"/>
                  <a:gd name="T101" fmla="*/ 377 h 461"/>
                  <a:gd name="T102" fmla="*/ 604 w 747"/>
                  <a:gd name="T103" fmla="*/ 401 h 461"/>
                  <a:gd name="T104" fmla="*/ 502 w 747"/>
                  <a:gd name="T105" fmla="*/ 431 h 461"/>
                  <a:gd name="T106" fmla="*/ 442 w 747"/>
                  <a:gd name="T107" fmla="*/ 443 h 461"/>
                  <a:gd name="T108" fmla="*/ 382 w 747"/>
                  <a:gd name="T109" fmla="*/ 443 h 461"/>
                  <a:gd name="T110" fmla="*/ 382 w 747"/>
                  <a:gd name="T111" fmla="*/ 44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47" name="Freeform 15"/>
              <p:cNvSpPr>
                <a:spLocks/>
              </p:cNvSpPr>
              <p:nvPr/>
            </p:nvSpPr>
            <p:spPr bwMode="hidden">
              <a:xfrm>
                <a:off x="4037" y="3721"/>
                <a:ext cx="96" cy="30"/>
              </a:xfrm>
              <a:custGeom>
                <a:avLst/>
                <a:gdLst>
                  <a:gd name="T0" fmla="*/ 0 w 96"/>
                  <a:gd name="T1" fmla="*/ 0 h 30"/>
                  <a:gd name="T2" fmla="*/ 0 w 96"/>
                  <a:gd name="T3" fmla="*/ 12 h 30"/>
                  <a:gd name="T4" fmla="*/ 48 w 96"/>
                  <a:gd name="T5" fmla="*/ 18 h 30"/>
                  <a:gd name="T6" fmla="*/ 96 w 96"/>
                  <a:gd name="T7" fmla="*/ 30 h 30"/>
                  <a:gd name="T8" fmla="*/ 96 w 96"/>
                  <a:gd name="T9" fmla="*/ 24 h 30"/>
                  <a:gd name="T10" fmla="*/ 96 w 96"/>
                  <a:gd name="T11" fmla="*/ 18 h 30"/>
                  <a:gd name="T12" fmla="*/ 48 w 96"/>
                  <a:gd name="T13" fmla="*/ 12 h 30"/>
                  <a:gd name="T14" fmla="*/ 0 w 96"/>
                  <a:gd name="T15" fmla="*/ 0 h 30"/>
                  <a:gd name="T16" fmla="*/ 0 w 96"/>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48"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nvGrpSpPr>
            <p:cNvPr id="44049" name="Group 17"/>
            <p:cNvGrpSpPr>
              <a:grpSpLocks/>
            </p:cNvGrpSpPr>
            <p:nvPr userDrawn="1"/>
          </p:nvGrpSpPr>
          <p:grpSpPr bwMode="auto">
            <a:xfrm>
              <a:off x="1776" y="3631"/>
              <a:ext cx="1626" cy="683"/>
              <a:chOff x="1776" y="3631"/>
              <a:chExt cx="1626" cy="683"/>
            </a:xfrm>
          </p:grpSpPr>
          <p:sp>
            <p:nvSpPr>
              <p:cNvPr id="44050"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51"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52"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53"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54"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55"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56"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57"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58" name="Freeform 26"/>
              <p:cNvSpPr>
                <a:spLocks/>
              </p:cNvSpPr>
              <p:nvPr/>
            </p:nvSpPr>
            <p:spPr bwMode="hidden">
              <a:xfrm>
                <a:off x="2585" y="3822"/>
                <a:ext cx="449" cy="186"/>
              </a:xfrm>
              <a:custGeom>
                <a:avLst/>
                <a:gdLst>
                  <a:gd name="T0" fmla="*/ 6 w 448"/>
                  <a:gd name="T1" fmla="*/ 6 h 186"/>
                  <a:gd name="T2" fmla="*/ 78 w 448"/>
                  <a:gd name="T3" fmla="*/ 12 h 186"/>
                  <a:gd name="T4" fmla="*/ 150 w 448"/>
                  <a:gd name="T5" fmla="*/ 18 h 186"/>
                  <a:gd name="T6" fmla="*/ 215 w 448"/>
                  <a:gd name="T7" fmla="*/ 36 h 186"/>
                  <a:gd name="T8" fmla="*/ 275 w 448"/>
                  <a:gd name="T9" fmla="*/ 60 h 186"/>
                  <a:gd name="T10" fmla="*/ 329 w 448"/>
                  <a:gd name="T11" fmla="*/ 84 h 186"/>
                  <a:gd name="T12" fmla="*/ 377 w 448"/>
                  <a:gd name="T13" fmla="*/ 114 h 186"/>
                  <a:gd name="T14" fmla="*/ 419 w 448"/>
                  <a:gd name="T15" fmla="*/ 150 h 186"/>
                  <a:gd name="T16" fmla="*/ 448 w 448"/>
                  <a:gd name="T17" fmla="*/ 186 h 186"/>
                  <a:gd name="T18" fmla="*/ 448 w 448"/>
                  <a:gd name="T19" fmla="*/ 162 h 186"/>
                  <a:gd name="T20" fmla="*/ 413 w 448"/>
                  <a:gd name="T21" fmla="*/ 126 h 186"/>
                  <a:gd name="T22" fmla="*/ 371 w 448"/>
                  <a:gd name="T23" fmla="*/ 96 h 186"/>
                  <a:gd name="T24" fmla="*/ 323 w 448"/>
                  <a:gd name="T25" fmla="*/ 66 h 186"/>
                  <a:gd name="T26" fmla="*/ 269 w 448"/>
                  <a:gd name="T27" fmla="*/ 48 h 186"/>
                  <a:gd name="T28" fmla="*/ 144 w 448"/>
                  <a:gd name="T29" fmla="*/ 12 h 186"/>
                  <a:gd name="T30" fmla="*/ 78 w 448"/>
                  <a:gd name="T31" fmla="*/ 6 h 186"/>
                  <a:gd name="T32" fmla="*/ 6 w 448"/>
                  <a:gd name="T33" fmla="*/ 0 h 186"/>
                  <a:gd name="T34" fmla="*/ 0 w 448"/>
                  <a:gd name="T35" fmla="*/ 0 h 186"/>
                  <a:gd name="T36" fmla="*/ 0 w 448"/>
                  <a:gd name="T37" fmla="*/ 0 h 186"/>
                  <a:gd name="T38" fmla="*/ 0 w 448"/>
                  <a:gd name="T39" fmla="*/ 6 h 186"/>
                  <a:gd name="T40" fmla="*/ 0 w 448"/>
                  <a:gd name="T41" fmla="*/ 6 h 186"/>
                  <a:gd name="T42" fmla="*/ 6 w 448"/>
                  <a:gd name="T43" fmla="*/ 6 h 186"/>
                  <a:gd name="T44" fmla="*/ 6 w 448"/>
                  <a:gd name="T45" fmla="*/ 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59" name="Freeform 27"/>
              <p:cNvSpPr>
                <a:spLocks/>
              </p:cNvSpPr>
              <p:nvPr/>
            </p:nvSpPr>
            <p:spPr bwMode="hidden">
              <a:xfrm>
                <a:off x="2142" y="3852"/>
                <a:ext cx="892" cy="462"/>
              </a:xfrm>
              <a:custGeom>
                <a:avLst/>
                <a:gdLst>
                  <a:gd name="T0" fmla="*/ 23 w 890"/>
                  <a:gd name="T1" fmla="*/ 276 h 462"/>
                  <a:gd name="T2" fmla="*/ 29 w 890"/>
                  <a:gd name="T3" fmla="*/ 222 h 462"/>
                  <a:gd name="T4" fmla="*/ 59 w 890"/>
                  <a:gd name="T5" fmla="*/ 174 h 462"/>
                  <a:gd name="T6" fmla="*/ 95 w 890"/>
                  <a:gd name="T7" fmla="*/ 132 h 462"/>
                  <a:gd name="T8" fmla="*/ 149 w 890"/>
                  <a:gd name="T9" fmla="*/ 96 h 462"/>
                  <a:gd name="T10" fmla="*/ 209 w 890"/>
                  <a:gd name="T11" fmla="*/ 60 h 462"/>
                  <a:gd name="T12" fmla="*/ 281 w 890"/>
                  <a:gd name="T13" fmla="*/ 36 h 462"/>
                  <a:gd name="T14" fmla="*/ 364 w 890"/>
                  <a:gd name="T15" fmla="*/ 24 h 462"/>
                  <a:gd name="T16" fmla="*/ 448 w 890"/>
                  <a:gd name="T17" fmla="*/ 18 h 462"/>
                  <a:gd name="T18" fmla="*/ 532 w 890"/>
                  <a:gd name="T19" fmla="*/ 24 h 462"/>
                  <a:gd name="T20" fmla="*/ 609 w 890"/>
                  <a:gd name="T21" fmla="*/ 36 h 462"/>
                  <a:gd name="T22" fmla="*/ 681 w 890"/>
                  <a:gd name="T23" fmla="*/ 60 h 462"/>
                  <a:gd name="T24" fmla="*/ 741 w 890"/>
                  <a:gd name="T25" fmla="*/ 96 h 462"/>
                  <a:gd name="T26" fmla="*/ 795 w 890"/>
                  <a:gd name="T27" fmla="*/ 132 h 462"/>
                  <a:gd name="T28" fmla="*/ 831 w 890"/>
                  <a:gd name="T29" fmla="*/ 174 h 462"/>
                  <a:gd name="T30" fmla="*/ 861 w 890"/>
                  <a:gd name="T31" fmla="*/ 222 h 462"/>
                  <a:gd name="T32" fmla="*/ 867 w 890"/>
                  <a:gd name="T33" fmla="*/ 276 h 462"/>
                  <a:gd name="T34" fmla="*/ 855 w 890"/>
                  <a:gd name="T35" fmla="*/ 330 h 462"/>
                  <a:gd name="T36" fmla="*/ 831 w 890"/>
                  <a:gd name="T37" fmla="*/ 378 h 462"/>
                  <a:gd name="T38" fmla="*/ 783 w 890"/>
                  <a:gd name="T39" fmla="*/ 426 h 462"/>
                  <a:gd name="T40" fmla="*/ 723 w 890"/>
                  <a:gd name="T41" fmla="*/ 462 h 462"/>
                  <a:gd name="T42" fmla="*/ 765 w 890"/>
                  <a:gd name="T43" fmla="*/ 462 h 462"/>
                  <a:gd name="T44" fmla="*/ 819 w 890"/>
                  <a:gd name="T45" fmla="*/ 426 h 462"/>
                  <a:gd name="T46" fmla="*/ 855 w 890"/>
                  <a:gd name="T47" fmla="*/ 378 h 462"/>
                  <a:gd name="T48" fmla="*/ 884 w 890"/>
                  <a:gd name="T49" fmla="*/ 330 h 462"/>
                  <a:gd name="T50" fmla="*/ 890 w 890"/>
                  <a:gd name="T51" fmla="*/ 276 h 462"/>
                  <a:gd name="T52" fmla="*/ 884 w 890"/>
                  <a:gd name="T53" fmla="*/ 222 h 462"/>
                  <a:gd name="T54" fmla="*/ 855 w 890"/>
                  <a:gd name="T55" fmla="*/ 168 h 462"/>
                  <a:gd name="T56" fmla="*/ 813 w 890"/>
                  <a:gd name="T57" fmla="*/ 120 h 462"/>
                  <a:gd name="T58" fmla="*/ 759 w 890"/>
                  <a:gd name="T59" fmla="*/ 84 h 462"/>
                  <a:gd name="T60" fmla="*/ 693 w 890"/>
                  <a:gd name="T61" fmla="*/ 48 h 462"/>
                  <a:gd name="T62" fmla="*/ 621 w 890"/>
                  <a:gd name="T63" fmla="*/ 24 h 462"/>
                  <a:gd name="T64" fmla="*/ 538 w 890"/>
                  <a:gd name="T65" fmla="*/ 6 h 462"/>
                  <a:gd name="T66" fmla="*/ 448 w 890"/>
                  <a:gd name="T67" fmla="*/ 0 h 462"/>
                  <a:gd name="T68" fmla="*/ 358 w 890"/>
                  <a:gd name="T69" fmla="*/ 6 h 462"/>
                  <a:gd name="T70" fmla="*/ 275 w 890"/>
                  <a:gd name="T71" fmla="*/ 24 h 462"/>
                  <a:gd name="T72" fmla="*/ 197 w 890"/>
                  <a:gd name="T73" fmla="*/ 48 h 462"/>
                  <a:gd name="T74" fmla="*/ 131 w 890"/>
                  <a:gd name="T75" fmla="*/ 84 h 462"/>
                  <a:gd name="T76" fmla="*/ 77 w 890"/>
                  <a:gd name="T77" fmla="*/ 120 h 462"/>
                  <a:gd name="T78" fmla="*/ 35 w 890"/>
                  <a:gd name="T79" fmla="*/ 168 h 462"/>
                  <a:gd name="T80" fmla="*/ 12 w 890"/>
                  <a:gd name="T81" fmla="*/ 222 h 462"/>
                  <a:gd name="T82" fmla="*/ 0 w 890"/>
                  <a:gd name="T83" fmla="*/ 276 h 462"/>
                  <a:gd name="T84" fmla="*/ 6 w 890"/>
                  <a:gd name="T85" fmla="*/ 330 h 462"/>
                  <a:gd name="T86" fmla="*/ 35 w 890"/>
                  <a:gd name="T87" fmla="*/ 378 h 462"/>
                  <a:gd name="T88" fmla="*/ 71 w 890"/>
                  <a:gd name="T89" fmla="*/ 426 h 462"/>
                  <a:gd name="T90" fmla="*/ 125 w 890"/>
                  <a:gd name="T91" fmla="*/ 462 h 462"/>
                  <a:gd name="T92" fmla="*/ 167 w 890"/>
                  <a:gd name="T93" fmla="*/ 462 h 462"/>
                  <a:gd name="T94" fmla="*/ 107 w 890"/>
                  <a:gd name="T95" fmla="*/ 426 h 462"/>
                  <a:gd name="T96" fmla="*/ 59 w 890"/>
                  <a:gd name="T97" fmla="*/ 378 h 462"/>
                  <a:gd name="T98" fmla="*/ 35 w 890"/>
                  <a:gd name="T99" fmla="*/ 330 h 462"/>
                  <a:gd name="T100" fmla="*/ 23 w 890"/>
                  <a:gd name="T101" fmla="*/ 276 h 462"/>
                  <a:gd name="T102" fmla="*/ 23 w 890"/>
                  <a:gd name="T103" fmla="*/ 27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60" name="Freeform 28"/>
              <p:cNvSpPr>
                <a:spLocks/>
              </p:cNvSpPr>
              <p:nvPr/>
            </p:nvSpPr>
            <p:spPr bwMode="hidden">
              <a:xfrm>
                <a:off x="2082" y="3828"/>
                <a:ext cx="407" cy="486"/>
              </a:xfrm>
              <a:custGeom>
                <a:avLst/>
                <a:gdLst>
                  <a:gd name="T0" fmla="*/ 18 w 406"/>
                  <a:gd name="T1" fmla="*/ 300 h 486"/>
                  <a:gd name="T2" fmla="*/ 24 w 406"/>
                  <a:gd name="T3" fmla="*/ 246 h 486"/>
                  <a:gd name="T4" fmla="*/ 48 w 406"/>
                  <a:gd name="T5" fmla="*/ 198 h 486"/>
                  <a:gd name="T6" fmla="*/ 83 w 406"/>
                  <a:gd name="T7" fmla="*/ 150 h 486"/>
                  <a:gd name="T8" fmla="*/ 131 w 406"/>
                  <a:gd name="T9" fmla="*/ 108 h 486"/>
                  <a:gd name="T10" fmla="*/ 185 w 406"/>
                  <a:gd name="T11" fmla="*/ 72 h 486"/>
                  <a:gd name="T12" fmla="*/ 251 w 406"/>
                  <a:gd name="T13" fmla="*/ 42 h 486"/>
                  <a:gd name="T14" fmla="*/ 329 w 406"/>
                  <a:gd name="T15" fmla="*/ 24 h 486"/>
                  <a:gd name="T16" fmla="*/ 406 w 406"/>
                  <a:gd name="T17" fmla="*/ 6 h 486"/>
                  <a:gd name="T18" fmla="*/ 406 w 406"/>
                  <a:gd name="T19" fmla="*/ 0 h 486"/>
                  <a:gd name="T20" fmla="*/ 323 w 406"/>
                  <a:gd name="T21" fmla="*/ 12 h 486"/>
                  <a:gd name="T22" fmla="*/ 245 w 406"/>
                  <a:gd name="T23" fmla="*/ 36 h 486"/>
                  <a:gd name="T24" fmla="*/ 179 w 406"/>
                  <a:gd name="T25" fmla="*/ 66 h 486"/>
                  <a:gd name="T26" fmla="*/ 119 w 406"/>
                  <a:gd name="T27" fmla="*/ 102 h 486"/>
                  <a:gd name="T28" fmla="*/ 72 w 406"/>
                  <a:gd name="T29" fmla="*/ 144 h 486"/>
                  <a:gd name="T30" fmla="*/ 30 w 406"/>
                  <a:gd name="T31" fmla="*/ 192 h 486"/>
                  <a:gd name="T32" fmla="*/ 6 w 406"/>
                  <a:gd name="T33" fmla="*/ 246 h 486"/>
                  <a:gd name="T34" fmla="*/ 0 w 406"/>
                  <a:gd name="T35" fmla="*/ 300 h 486"/>
                  <a:gd name="T36" fmla="*/ 6 w 406"/>
                  <a:gd name="T37" fmla="*/ 348 h 486"/>
                  <a:gd name="T38" fmla="*/ 30 w 406"/>
                  <a:gd name="T39" fmla="*/ 396 h 486"/>
                  <a:gd name="T40" fmla="*/ 66 w 406"/>
                  <a:gd name="T41" fmla="*/ 444 h 486"/>
                  <a:gd name="T42" fmla="*/ 107 w 406"/>
                  <a:gd name="T43" fmla="*/ 486 h 486"/>
                  <a:gd name="T44" fmla="*/ 131 w 406"/>
                  <a:gd name="T45" fmla="*/ 486 h 486"/>
                  <a:gd name="T46" fmla="*/ 83 w 406"/>
                  <a:gd name="T47" fmla="*/ 450 h 486"/>
                  <a:gd name="T48" fmla="*/ 48 w 406"/>
                  <a:gd name="T49" fmla="*/ 402 h 486"/>
                  <a:gd name="T50" fmla="*/ 24 w 406"/>
                  <a:gd name="T51" fmla="*/ 354 h 486"/>
                  <a:gd name="T52" fmla="*/ 18 w 406"/>
                  <a:gd name="T53" fmla="*/ 300 h 486"/>
                  <a:gd name="T54" fmla="*/ 18 w 406"/>
                  <a:gd name="T55" fmla="*/ 30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61" name="Freeform 29"/>
              <p:cNvSpPr>
                <a:spLocks/>
              </p:cNvSpPr>
              <p:nvPr/>
            </p:nvSpPr>
            <p:spPr bwMode="hidden">
              <a:xfrm>
                <a:off x="2987" y="4044"/>
                <a:ext cx="108" cy="252"/>
              </a:xfrm>
              <a:custGeom>
                <a:avLst/>
                <a:gdLst>
                  <a:gd name="T0" fmla="*/ 89 w 107"/>
                  <a:gd name="T1" fmla="*/ 84 h 252"/>
                  <a:gd name="T2" fmla="*/ 83 w 107"/>
                  <a:gd name="T3" fmla="*/ 132 h 252"/>
                  <a:gd name="T4" fmla="*/ 65 w 107"/>
                  <a:gd name="T5" fmla="*/ 174 h 252"/>
                  <a:gd name="T6" fmla="*/ 36 w 107"/>
                  <a:gd name="T7" fmla="*/ 216 h 252"/>
                  <a:gd name="T8" fmla="*/ 0 w 107"/>
                  <a:gd name="T9" fmla="*/ 252 h 252"/>
                  <a:gd name="T10" fmla="*/ 18 w 107"/>
                  <a:gd name="T11" fmla="*/ 252 h 252"/>
                  <a:gd name="T12" fmla="*/ 53 w 107"/>
                  <a:gd name="T13" fmla="*/ 216 h 252"/>
                  <a:gd name="T14" fmla="*/ 83 w 107"/>
                  <a:gd name="T15" fmla="*/ 174 h 252"/>
                  <a:gd name="T16" fmla="*/ 101 w 107"/>
                  <a:gd name="T17" fmla="*/ 132 h 252"/>
                  <a:gd name="T18" fmla="*/ 107 w 107"/>
                  <a:gd name="T19" fmla="*/ 84 h 252"/>
                  <a:gd name="T20" fmla="*/ 101 w 107"/>
                  <a:gd name="T21" fmla="*/ 42 h 252"/>
                  <a:gd name="T22" fmla="*/ 89 w 107"/>
                  <a:gd name="T23" fmla="*/ 0 h 252"/>
                  <a:gd name="T24" fmla="*/ 65 w 107"/>
                  <a:gd name="T25" fmla="*/ 0 h 252"/>
                  <a:gd name="T26" fmla="*/ 83 w 107"/>
                  <a:gd name="T27" fmla="*/ 42 h 252"/>
                  <a:gd name="T28" fmla="*/ 89 w 107"/>
                  <a:gd name="T29" fmla="*/ 84 h 252"/>
                  <a:gd name="T30" fmla="*/ 89 w 107"/>
                  <a:gd name="T31" fmla="*/ 84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62" name="Freeform 30"/>
              <p:cNvSpPr>
                <a:spLocks/>
              </p:cNvSpPr>
              <p:nvPr/>
            </p:nvSpPr>
            <p:spPr bwMode="hidden">
              <a:xfrm>
                <a:off x="2068" y="3685"/>
                <a:ext cx="835" cy="150"/>
              </a:xfrm>
              <a:custGeom>
                <a:avLst/>
                <a:gdLst>
                  <a:gd name="T0" fmla="*/ 518 w 835"/>
                  <a:gd name="T1" fmla="*/ 18 h 150"/>
                  <a:gd name="T2" fmla="*/ 597 w 835"/>
                  <a:gd name="T3" fmla="*/ 24 h 150"/>
                  <a:gd name="T4" fmla="*/ 682 w 835"/>
                  <a:gd name="T5" fmla="*/ 30 h 150"/>
                  <a:gd name="T6" fmla="*/ 755 w 835"/>
                  <a:gd name="T7" fmla="*/ 42 h 150"/>
                  <a:gd name="T8" fmla="*/ 828 w 835"/>
                  <a:gd name="T9" fmla="*/ 60 h 150"/>
                  <a:gd name="T10" fmla="*/ 835 w 835"/>
                  <a:gd name="T11" fmla="*/ 42 h 150"/>
                  <a:gd name="T12" fmla="*/ 761 w 835"/>
                  <a:gd name="T13" fmla="*/ 24 h 150"/>
                  <a:gd name="T14" fmla="*/ 688 w 835"/>
                  <a:gd name="T15" fmla="*/ 12 h 150"/>
                  <a:gd name="T16" fmla="*/ 603 w 835"/>
                  <a:gd name="T17" fmla="*/ 6 h 150"/>
                  <a:gd name="T18" fmla="*/ 518 w 835"/>
                  <a:gd name="T19" fmla="*/ 0 h 150"/>
                  <a:gd name="T20" fmla="*/ 372 w 835"/>
                  <a:gd name="T21" fmla="*/ 12 h 150"/>
                  <a:gd name="T22" fmla="*/ 232 w 835"/>
                  <a:gd name="T23" fmla="*/ 36 h 150"/>
                  <a:gd name="T24" fmla="*/ 110 w 835"/>
                  <a:gd name="T25" fmla="*/ 78 h 150"/>
                  <a:gd name="T26" fmla="*/ 0 w 835"/>
                  <a:gd name="T27" fmla="*/ 132 h 150"/>
                  <a:gd name="T28" fmla="*/ 19 w 835"/>
                  <a:gd name="T29" fmla="*/ 150 h 150"/>
                  <a:gd name="T30" fmla="*/ 122 w 835"/>
                  <a:gd name="T31" fmla="*/ 96 h 150"/>
                  <a:gd name="T32" fmla="*/ 244 w 835"/>
                  <a:gd name="T33" fmla="*/ 54 h 150"/>
                  <a:gd name="T34" fmla="*/ 378 w 835"/>
                  <a:gd name="T35" fmla="*/ 30 h 150"/>
                  <a:gd name="T36" fmla="*/ 518 w 835"/>
                  <a:gd name="T37" fmla="*/ 18 h 150"/>
                  <a:gd name="T38" fmla="*/ 518 w 835"/>
                  <a:gd name="T39" fmla="*/ 18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63" name="Freeform 31"/>
              <p:cNvSpPr>
                <a:spLocks/>
              </p:cNvSpPr>
              <p:nvPr/>
            </p:nvSpPr>
            <p:spPr bwMode="hidden">
              <a:xfrm>
                <a:off x="1867" y="3853"/>
                <a:ext cx="171" cy="461"/>
              </a:xfrm>
              <a:custGeom>
                <a:avLst/>
                <a:gdLst>
                  <a:gd name="T0" fmla="*/ 31 w 171"/>
                  <a:gd name="T1" fmla="*/ 263 h 461"/>
                  <a:gd name="T2" fmla="*/ 43 w 171"/>
                  <a:gd name="T3" fmla="*/ 191 h 461"/>
                  <a:gd name="T4" fmla="*/ 67 w 171"/>
                  <a:gd name="T5" fmla="*/ 131 h 461"/>
                  <a:gd name="T6" fmla="*/ 116 w 171"/>
                  <a:gd name="T7" fmla="*/ 72 h 461"/>
                  <a:gd name="T8" fmla="*/ 171 w 171"/>
                  <a:gd name="T9" fmla="*/ 18 h 461"/>
                  <a:gd name="T10" fmla="*/ 153 w 171"/>
                  <a:gd name="T11" fmla="*/ 0 h 461"/>
                  <a:gd name="T12" fmla="*/ 86 w 171"/>
                  <a:gd name="T13" fmla="*/ 60 h 461"/>
                  <a:gd name="T14" fmla="*/ 43 w 171"/>
                  <a:gd name="T15" fmla="*/ 120 h 461"/>
                  <a:gd name="T16" fmla="*/ 13 w 171"/>
                  <a:gd name="T17" fmla="*/ 191 h 461"/>
                  <a:gd name="T18" fmla="*/ 0 w 171"/>
                  <a:gd name="T19" fmla="*/ 263 h 461"/>
                  <a:gd name="T20" fmla="*/ 6 w 171"/>
                  <a:gd name="T21" fmla="*/ 317 h 461"/>
                  <a:gd name="T22" fmla="*/ 25 w 171"/>
                  <a:gd name="T23" fmla="*/ 365 h 461"/>
                  <a:gd name="T24" fmla="*/ 49 w 171"/>
                  <a:gd name="T25" fmla="*/ 413 h 461"/>
                  <a:gd name="T26" fmla="*/ 86 w 171"/>
                  <a:gd name="T27" fmla="*/ 461 h 461"/>
                  <a:gd name="T28" fmla="*/ 122 w 171"/>
                  <a:gd name="T29" fmla="*/ 461 h 461"/>
                  <a:gd name="T30" fmla="*/ 86 w 171"/>
                  <a:gd name="T31" fmla="*/ 413 h 461"/>
                  <a:gd name="T32" fmla="*/ 55 w 171"/>
                  <a:gd name="T33" fmla="*/ 365 h 461"/>
                  <a:gd name="T34" fmla="*/ 37 w 171"/>
                  <a:gd name="T35" fmla="*/ 317 h 461"/>
                  <a:gd name="T36" fmla="*/ 31 w 171"/>
                  <a:gd name="T37" fmla="*/ 263 h 461"/>
                  <a:gd name="T38" fmla="*/ 31 w 171"/>
                  <a:gd name="T39" fmla="*/ 26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64" name="Freeform 32"/>
              <p:cNvSpPr>
                <a:spLocks/>
              </p:cNvSpPr>
              <p:nvPr/>
            </p:nvSpPr>
            <p:spPr bwMode="hidden">
              <a:xfrm>
                <a:off x="2951" y="3751"/>
                <a:ext cx="360" cy="563"/>
              </a:xfrm>
              <a:custGeom>
                <a:avLst/>
                <a:gdLst>
                  <a:gd name="T0" fmla="*/ 360 w 360"/>
                  <a:gd name="T1" fmla="*/ 365 h 563"/>
                  <a:gd name="T2" fmla="*/ 353 w 360"/>
                  <a:gd name="T3" fmla="*/ 305 h 563"/>
                  <a:gd name="T4" fmla="*/ 335 w 360"/>
                  <a:gd name="T5" fmla="*/ 251 h 563"/>
                  <a:gd name="T6" fmla="*/ 305 w 360"/>
                  <a:gd name="T7" fmla="*/ 204 h 563"/>
                  <a:gd name="T8" fmla="*/ 262 w 360"/>
                  <a:gd name="T9" fmla="*/ 156 h 563"/>
                  <a:gd name="T10" fmla="*/ 213 w 360"/>
                  <a:gd name="T11" fmla="*/ 108 h 563"/>
                  <a:gd name="T12" fmla="*/ 159 w 360"/>
                  <a:gd name="T13" fmla="*/ 66 h 563"/>
                  <a:gd name="T14" fmla="*/ 92 w 360"/>
                  <a:gd name="T15" fmla="*/ 30 h 563"/>
                  <a:gd name="T16" fmla="*/ 19 w 360"/>
                  <a:gd name="T17" fmla="*/ 0 h 563"/>
                  <a:gd name="T18" fmla="*/ 0 w 360"/>
                  <a:gd name="T19" fmla="*/ 12 h 563"/>
                  <a:gd name="T20" fmla="*/ 67 w 360"/>
                  <a:gd name="T21" fmla="*/ 42 h 563"/>
                  <a:gd name="T22" fmla="*/ 134 w 360"/>
                  <a:gd name="T23" fmla="*/ 78 h 563"/>
                  <a:gd name="T24" fmla="*/ 189 w 360"/>
                  <a:gd name="T25" fmla="*/ 114 h 563"/>
                  <a:gd name="T26" fmla="*/ 238 w 360"/>
                  <a:gd name="T27" fmla="*/ 162 h 563"/>
                  <a:gd name="T28" fmla="*/ 274 w 360"/>
                  <a:gd name="T29" fmla="*/ 210 h 563"/>
                  <a:gd name="T30" fmla="*/ 299 w 360"/>
                  <a:gd name="T31" fmla="*/ 257 h 563"/>
                  <a:gd name="T32" fmla="*/ 317 w 360"/>
                  <a:gd name="T33" fmla="*/ 311 h 563"/>
                  <a:gd name="T34" fmla="*/ 323 w 360"/>
                  <a:gd name="T35" fmla="*/ 365 h 563"/>
                  <a:gd name="T36" fmla="*/ 317 w 360"/>
                  <a:gd name="T37" fmla="*/ 419 h 563"/>
                  <a:gd name="T38" fmla="*/ 299 w 360"/>
                  <a:gd name="T39" fmla="*/ 467 h 563"/>
                  <a:gd name="T40" fmla="*/ 274 w 360"/>
                  <a:gd name="T41" fmla="*/ 515 h 563"/>
                  <a:gd name="T42" fmla="*/ 238 w 360"/>
                  <a:gd name="T43" fmla="*/ 563 h 563"/>
                  <a:gd name="T44" fmla="*/ 268 w 360"/>
                  <a:gd name="T45" fmla="*/ 563 h 563"/>
                  <a:gd name="T46" fmla="*/ 311 w 360"/>
                  <a:gd name="T47" fmla="*/ 515 h 563"/>
                  <a:gd name="T48" fmla="*/ 335 w 360"/>
                  <a:gd name="T49" fmla="*/ 467 h 563"/>
                  <a:gd name="T50" fmla="*/ 353 w 360"/>
                  <a:gd name="T51" fmla="*/ 419 h 563"/>
                  <a:gd name="T52" fmla="*/ 360 w 360"/>
                  <a:gd name="T53" fmla="*/ 365 h 563"/>
                  <a:gd name="T54" fmla="*/ 360 w 360"/>
                  <a:gd name="T55" fmla="*/ 365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65" name="Freeform 33"/>
              <p:cNvSpPr>
                <a:spLocks/>
              </p:cNvSpPr>
              <p:nvPr/>
            </p:nvSpPr>
            <p:spPr bwMode="hidden">
              <a:xfrm>
                <a:off x="2318" y="3631"/>
                <a:ext cx="1078" cy="425"/>
              </a:xfrm>
              <a:custGeom>
                <a:avLst/>
                <a:gdLst>
                  <a:gd name="T0" fmla="*/ 1053 w 1078"/>
                  <a:gd name="T1" fmla="*/ 425 h 425"/>
                  <a:gd name="T2" fmla="*/ 1078 w 1078"/>
                  <a:gd name="T3" fmla="*/ 419 h 425"/>
                  <a:gd name="T4" fmla="*/ 1066 w 1078"/>
                  <a:gd name="T5" fmla="*/ 377 h 425"/>
                  <a:gd name="T6" fmla="*/ 1047 w 1078"/>
                  <a:gd name="T7" fmla="*/ 336 h 425"/>
                  <a:gd name="T8" fmla="*/ 986 w 1078"/>
                  <a:gd name="T9" fmla="*/ 252 h 425"/>
                  <a:gd name="T10" fmla="*/ 907 w 1078"/>
                  <a:gd name="T11" fmla="*/ 180 h 425"/>
                  <a:gd name="T12" fmla="*/ 810 w 1078"/>
                  <a:gd name="T13" fmla="*/ 120 h 425"/>
                  <a:gd name="T14" fmla="*/ 694 w 1078"/>
                  <a:gd name="T15" fmla="*/ 72 h 425"/>
                  <a:gd name="T16" fmla="*/ 560 w 1078"/>
                  <a:gd name="T17" fmla="*/ 30 h 425"/>
                  <a:gd name="T18" fmla="*/ 420 w 1078"/>
                  <a:gd name="T19" fmla="*/ 6 h 425"/>
                  <a:gd name="T20" fmla="*/ 268 w 1078"/>
                  <a:gd name="T21" fmla="*/ 0 h 425"/>
                  <a:gd name="T22" fmla="*/ 134 w 1078"/>
                  <a:gd name="T23" fmla="*/ 6 h 425"/>
                  <a:gd name="T24" fmla="*/ 0 w 1078"/>
                  <a:gd name="T25" fmla="*/ 24 h 425"/>
                  <a:gd name="T26" fmla="*/ 12 w 1078"/>
                  <a:gd name="T27" fmla="*/ 36 h 425"/>
                  <a:gd name="T28" fmla="*/ 134 w 1078"/>
                  <a:gd name="T29" fmla="*/ 18 h 425"/>
                  <a:gd name="T30" fmla="*/ 268 w 1078"/>
                  <a:gd name="T31" fmla="*/ 12 h 425"/>
                  <a:gd name="T32" fmla="*/ 420 w 1078"/>
                  <a:gd name="T33" fmla="*/ 18 h 425"/>
                  <a:gd name="T34" fmla="*/ 554 w 1078"/>
                  <a:gd name="T35" fmla="*/ 42 h 425"/>
                  <a:gd name="T36" fmla="*/ 682 w 1078"/>
                  <a:gd name="T37" fmla="*/ 84 h 425"/>
                  <a:gd name="T38" fmla="*/ 798 w 1078"/>
                  <a:gd name="T39" fmla="*/ 132 h 425"/>
                  <a:gd name="T40" fmla="*/ 895 w 1078"/>
                  <a:gd name="T41" fmla="*/ 192 h 425"/>
                  <a:gd name="T42" fmla="*/ 968 w 1078"/>
                  <a:gd name="T43" fmla="*/ 264 h 425"/>
                  <a:gd name="T44" fmla="*/ 999 w 1078"/>
                  <a:gd name="T45" fmla="*/ 300 h 425"/>
                  <a:gd name="T46" fmla="*/ 1023 w 1078"/>
                  <a:gd name="T47" fmla="*/ 342 h 425"/>
                  <a:gd name="T48" fmla="*/ 1041 w 1078"/>
                  <a:gd name="T49" fmla="*/ 383 h 425"/>
                  <a:gd name="T50" fmla="*/ 1053 w 1078"/>
                  <a:gd name="T51" fmla="*/ 425 h 425"/>
                  <a:gd name="T52" fmla="*/ 1053 w 1078"/>
                  <a:gd name="T53"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66" name="Freeform 34"/>
              <p:cNvSpPr>
                <a:spLocks/>
              </p:cNvSpPr>
              <p:nvPr/>
            </p:nvSpPr>
            <p:spPr bwMode="hidden">
              <a:xfrm>
                <a:off x="3304" y="4080"/>
                <a:ext cx="98" cy="234"/>
              </a:xfrm>
              <a:custGeom>
                <a:avLst/>
                <a:gdLst>
                  <a:gd name="T0" fmla="*/ 0 w 98"/>
                  <a:gd name="T1" fmla="*/ 234 h 234"/>
                  <a:gd name="T2" fmla="*/ 25 w 98"/>
                  <a:gd name="T3" fmla="*/ 234 h 234"/>
                  <a:gd name="T4" fmla="*/ 55 w 98"/>
                  <a:gd name="T5" fmla="*/ 186 h 234"/>
                  <a:gd name="T6" fmla="*/ 80 w 98"/>
                  <a:gd name="T7" fmla="*/ 138 h 234"/>
                  <a:gd name="T8" fmla="*/ 92 w 98"/>
                  <a:gd name="T9" fmla="*/ 90 h 234"/>
                  <a:gd name="T10" fmla="*/ 98 w 98"/>
                  <a:gd name="T11" fmla="*/ 36 h 234"/>
                  <a:gd name="T12" fmla="*/ 98 w 98"/>
                  <a:gd name="T13" fmla="*/ 0 h 234"/>
                  <a:gd name="T14" fmla="*/ 74 w 98"/>
                  <a:gd name="T15" fmla="*/ 0 h 234"/>
                  <a:gd name="T16" fmla="*/ 74 w 98"/>
                  <a:gd name="T17" fmla="*/ 36 h 234"/>
                  <a:gd name="T18" fmla="*/ 67 w 98"/>
                  <a:gd name="T19" fmla="*/ 90 h 234"/>
                  <a:gd name="T20" fmla="*/ 55 w 98"/>
                  <a:gd name="T21" fmla="*/ 138 h 234"/>
                  <a:gd name="T22" fmla="*/ 31 w 98"/>
                  <a:gd name="T23" fmla="*/ 186 h 234"/>
                  <a:gd name="T24" fmla="*/ 0 w 98"/>
                  <a:gd name="T25" fmla="*/ 234 h 234"/>
                  <a:gd name="T26" fmla="*/ 0 w 98"/>
                  <a:gd name="T27"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67" name="Freeform 35"/>
              <p:cNvSpPr>
                <a:spLocks/>
              </p:cNvSpPr>
              <p:nvPr/>
            </p:nvSpPr>
            <p:spPr bwMode="hidden">
              <a:xfrm>
                <a:off x="1776" y="3673"/>
                <a:ext cx="481" cy="641"/>
              </a:xfrm>
              <a:custGeom>
                <a:avLst/>
                <a:gdLst>
                  <a:gd name="T0" fmla="*/ 18 w 481"/>
                  <a:gd name="T1" fmla="*/ 443 h 641"/>
                  <a:gd name="T2" fmla="*/ 24 w 481"/>
                  <a:gd name="T3" fmla="*/ 371 h 641"/>
                  <a:gd name="T4" fmla="*/ 55 w 481"/>
                  <a:gd name="T5" fmla="*/ 305 h 641"/>
                  <a:gd name="T6" fmla="*/ 91 w 481"/>
                  <a:gd name="T7" fmla="*/ 246 h 641"/>
                  <a:gd name="T8" fmla="*/ 146 w 481"/>
                  <a:gd name="T9" fmla="*/ 186 h 641"/>
                  <a:gd name="T10" fmla="*/ 213 w 481"/>
                  <a:gd name="T11" fmla="*/ 132 h 641"/>
                  <a:gd name="T12" fmla="*/ 292 w 481"/>
                  <a:gd name="T13" fmla="*/ 84 h 641"/>
                  <a:gd name="T14" fmla="*/ 384 w 481"/>
                  <a:gd name="T15" fmla="*/ 48 h 641"/>
                  <a:gd name="T16" fmla="*/ 481 w 481"/>
                  <a:gd name="T17" fmla="*/ 12 h 641"/>
                  <a:gd name="T18" fmla="*/ 457 w 481"/>
                  <a:gd name="T19" fmla="*/ 0 h 641"/>
                  <a:gd name="T20" fmla="*/ 359 w 481"/>
                  <a:gd name="T21" fmla="*/ 36 h 641"/>
                  <a:gd name="T22" fmla="*/ 274 w 481"/>
                  <a:gd name="T23" fmla="*/ 78 h 641"/>
                  <a:gd name="T24" fmla="*/ 195 w 481"/>
                  <a:gd name="T25" fmla="*/ 126 h 641"/>
                  <a:gd name="T26" fmla="*/ 128 w 481"/>
                  <a:gd name="T27" fmla="*/ 180 h 641"/>
                  <a:gd name="T28" fmla="*/ 73 w 481"/>
                  <a:gd name="T29" fmla="*/ 240 h 641"/>
                  <a:gd name="T30" fmla="*/ 37 w 481"/>
                  <a:gd name="T31" fmla="*/ 305 h 641"/>
                  <a:gd name="T32" fmla="*/ 6 w 481"/>
                  <a:gd name="T33" fmla="*/ 371 h 641"/>
                  <a:gd name="T34" fmla="*/ 0 w 481"/>
                  <a:gd name="T35" fmla="*/ 443 h 641"/>
                  <a:gd name="T36" fmla="*/ 6 w 481"/>
                  <a:gd name="T37" fmla="*/ 497 h 641"/>
                  <a:gd name="T38" fmla="*/ 18 w 481"/>
                  <a:gd name="T39" fmla="*/ 545 h 641"/>
                  <a:gd name="T40" fmla="*/ 43 w 481"/>
                  <a:gd name="T41" fmla="*/ 593 h 641"/>
                  <a:gd name="T42" fmla="*/ 73 w 481"/>
                  <a:gd name="T43" fmla="*/ 641 h 641"/>
                  <a:gd name="T44" fmla="*/ 97 w 481"/>
                  <a:gd name="T45" fmla="*/ 641 h 641"/>
                  <a:gd name="T46" fmla="*/ 67 w 481"/>
                  <a:gd name="T47" fmla="*/ 593 h 641"/>
                  <a:gd name="T48" fmla="*/ 43 w 481"/>
                  <a:gd name="T49" fmla="*/ 545 h 641"/>
                  <a:gd name="T50" fmla="*/ 24 w 481"/>
                  <a:gd name="T51" fmla="*/ 497 h 641"/>
                  <a:gd name="T52" fmla="*/ 18 w 481"/>
                  <a:gd name="T53" fmla="*/ 443 h 641"/>
                  <a:gd name="T54" fmla="*/ 18 w 481"/>
                  <a:gd name="T55" fmla="*/ 443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44068" name="Group 36"/>
            <p:cNvGrpSpPr>
              <a:grpSpLocks/>
            </p:cNvGrpSpPr>
            <p:nvPr userDrawn="1"/>
          </p:nvGrpSpPr>
          <p:grpSpPr bwMode="auto">
            <a:xfrm>
              <a:off x="4128" y="3360"/>
              <a:ext cx="1351" cy="821"/>
              <a:chOff x="4128" y="3360"/>
              <a:chExt cx="1351" cy="821"/>
            </a:xfrm>
          </p:grpSpPr>
          <p:sp>
            <p:nvSpPr>
              <p:cNvPr id="44069" name="Freeform 37"/>
              <p:cNvSpPr>
                <a:spLocks noEditPoints="1"/>
              </p:cNvSpPr>
              <p:nvPr/>
            </p:nvSpPr>
            <p:spPr bwMode="hidden">
              <a:xfrm>
                <a:off x="4200" y="3402"/>
                <a:ext cx="1201" cy="731"/>
              </a:xfrm>
              <a:custGeom>
                <a:avLst/>
                <a:gdLst>
                  <a:gd name="T0" fmla="*/ 484 w 1201"/>
                  <a:gd name="T1" fmla="*/ 6 h 731"/>
                  <a:gd name="T2" fmla="*/ 263 w 1201"/>
                  <a:gd name="T3" fmla="*/ 60 h 731"/>
                  <a:gd name="T4" fmla="*/ 101 w 1201"/>
                  <a:gd name="T5" fmla="*/ 162 h 731"/>
                  <a:gd name="T6" fmla="*/ 12 w 1201"/>
                  <a:gd name="T7" fmla="*/ 294 h 731"/>
                  <a:gd name="T8" fmla="*/ 0 w 1201"/>
                  <a:gd name="T9" fmla="*/ 366 h 731"/>
                  <a:gd name="T10" fmla="*/ 12 w 1201"/>
                  <a:gd name="T11" fmla="*/ 437 h 731"/>
                  <a:gd name="T12" fmla="*/ 101 w 1201"/>
                  <a:gd name="T13" fmla="*/ 569 h 731"/>
                  <a:gd name="T14" fmla="*/ 263 w 1201"/>
                  <a:gd name="T15" fmla="*/ 671 h 731"/>
                  <a:gd name="T16" fmla="*/ 484 w 1201"/>
                  <a:gd name="T17" fmla="*/ 725 h 731"/>
                  <a:gd name="T18" fmla="*/ 723 w 1201"/>
                  <a:gd name="T19" fmla="*/ 725 h 731"/>
                  <a:gd name="T20" fmla="*/ 938 w 1201"/>
                  <a:gd name="T21" fmla="*/ 671 h 731"/>
                  <a:gd name="T22" fmla="*/ 1100 w 1201"/>
                  <a:gd name="T23" fmla="*/ 569 h 731"/>
                  <a:gd name="T24" fmla="*/ 1189 w 1201"/>
                  <a:gd name="T25" fmla="*/ 437 h 731"/>
                  <a:gd name="T26" fmla="*/ 1201 w 1201"/>
                  <a:gd name="T27" fmla="*/ 366 h 731"/>
                  <a:gd name="T28" fmla="*/ 1189 w 1201"/>
                  <a:gd name="T29" fmla="*/ 294 h 731"/>
                  <a:gd name="T30" fmla="*/ 1100 w 1201"/>
                  <a:gd name="T31" fmla="*/ 162 h 731"/>
                  <a:gd name="T32" fmla="*/ 938 w 1201"/>
                  <a:gd name="T33" fmla="*/ 60 h 731"/>
                  <a:gd name="T34" fmla="*/ 723 w 1201"/>
                  <a:gd name="T35" fmla="*/ 6 h 731"/>
                  <a:gd name="T36" fmla="*/ 604 w 1201"/>
                  <a:gd name="T37" fmla="*/ 0 h 731"/>
                  <a:gd name="T38" fmla="*/ 490 w 1201"/>
                  <a:gd name="T39" fmla="*/ 701 h 731"/>
                  <a:gd name="T40" fmla="*/ 287 w 1201"/>
                  <a:gd name="T41" fmla="*/ 647 h 731"/>
                  <a:gd name="T42" fmla="*/ 131 w 1201"/>
                  <a:gd name="T43" fmla="*/ 557 h 731"/>
                  <a:gd name="T44" fmla="*/ 48 w 1201"/>
                  <a:gd name="T45" fmla="*/ 437 h 731"/>
                  <a:gd name="T46" fmla="*/ 36 w 1201"/>
                  <a:gd name="T47" fmla="*/ 366 h 731"/>
                  <a:gd name="T48" fmla="*/ 48 w 1201"/>
                  <a:gd name="T49" fmla="*/ 300 h 731"/>
                  <a:gd name="T50" fmla="*/ 131 w 1201"/>
                  <a:gd name="T51" fmla="*/ 174 h 731"/>
                  <a:gd name="T52" fmla="*/ 287 w 1201"/>
                  <a:gd name="T53" fmla="*/ 84 h 731"/>
                  <a:gd name="T54" fmla="*/ 490 w 1201"/>
                  <a:gd name="T55" fmla="*/ 30 h 731"/>
                  <a:gd name="T56" fmla="*/ 717 w 1201"/>
                  <a:gd name="T57" fmla="*/ 30 h 731"/>
                  <a:gd name="T58" fmla="*/ 920 w 1201"/>
                  <a:gd name="T59" fmla="*/ 84 h 731"/>
                  <a:gd name="T60" fmla="*/ 1070 w 1201"/>
                  <a:gd name="T61" fmla="*/ 174 h 731"/>
                  <a:gd name="T62" fmla="*/ 1153 w 1201"/>
                  <a:gd name="T63" fmla="*/ 300 h 731"/>
                  <a:gd name="T64" fmla="*/ 1153 w 1201"/>
                  <a:gd name="T65" fmla="*/ 437 h 731"/>
                  <a:gd name="T66" fmla="*/ 1070 w 1201"/>
                  <a:gd name="T67" fmla="*/ 557 h 731"/>
                  <a:gd name="T68" fmla="*/ 920 w 1201"/>
                  <a:gd name="T69" fmla="*/ 647 h 731"/>
                  <a:gd name="T70" fmla="*/ 717 w 1201"/>
                  <a:gd name="T71" fmla="*/ 701 h 731"/>
                  <a:gd name="T72" fmla="*/ 604 w 1201"/>
                  <a:gd name="T73" fmla="*/ 707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70" name="Freeform 38"/>
              <p:cNvSpPr>
                <a:spLocks/>
              </p:cNvSpPr>
              <p:nvPr/>
            </p:nvSpPr>
            <p:spPr bwMode="hidden">
              <a:xfrm>
                <a:off x="4128" y="3366"/>
                <a:ext cx="544" cy="737"/>
              </a:xfrm>
              <a:custGeom>
                <a:avLst/>
                <a:gdLst>
                  <a:gd name="T0" fmla="*/ 24 w 544"/>
                  <a:gd name="T1" fmla="*/ 402 h 737"/>
                  <a:gd name="T2" fmla="*/ 36 w 544"/>
                  <a:gd name="T3" fmla="*/ 330 h 737"/>
                  <a:gd name="T4" fmla="*/ 66 w 544"/>
                  <a:gd name="T5" fmla="*/ 264 h 737"/>
                  <a:gd name="T6" fmla="*/ 108 w 544"/>
                  <a:gd name="T7" fmla="*/ 204 h 737"/>
                  <a:gd name="T8" fmla="*/ 173 w 544"/>
                  <a:gd name="T9" fmla="*/ 150 h 737"/>
                  <a:gd name="T10" fmla="*/ 251 w 544"/>
                  <a:gd name="T11" fmla="*/ 102 h 737"/>
                  <a:gd name="T12" fmla="*/ 335 w 544"/>
                  <a:gd name="T13" fmla="*/ 60 h 737"/>
                  <a:gd name="T14" fmla="*/ 436 w 544"/>
                  <a:gd name="T15" fmla="*/ 30 h 737"/>
                  <a:gd name="T16" fmla="*/ 544 w 544"/>
                  <a:gd name="T17" fmla="*/ 12 h 737"/>
                  <a:gd name="T18" fmla="*/ 544 w 544"/>
                  <a:gd name="T19" fmla="*/ 0 h 737"/>
                  <a:gd name="T20" fmla="*/ 430 w 544"/>
                  <a:gd name="T21" fmla="*/ 18 h 737"/>
                  <a:gd name="T22" fmla="*/ 329 w 544"/>
                  <a:gd name="T23" fmla="*/ 48 h 737"/>
                  <a:gd name="T24" fmla="*/ 233 w 544"/>
                  <a:gd name="T25" fmla="*/ 90 h 737"/>
                  <a:gd name="T26" fmla="*/ 155 w 544"/>
                  <a:gd name="T27" fmla="*/ 138 h 737"/>
                  <a:gd name="T28" fmla="*/ 90 w 544"/>
                  <a:gd name="T29" fmla="*/ 198 h 737"/>
                  <a:gd name="T30" fmla="*/ 42 w 544"/>
                  <a:gd name="T31" fmla="*/ 258 h 737"/>
                  <a:gd name="T32" fmla="*/ 12 w 544"/>
                  <a:gd name="T33" fmla="*/ 330 h 737"/>
                  <a:gd name="T34" fmla="*/ 0 w 544"/>
                  <a:gd name="T35" fmla="*/ 402 h 737"/>
                  <a:gd name="T36" fmla="*/ 6 w 544"/>
                  <a:gd name="T37" fmla="*/ 455 h 737"/>
                  <a:gd name="T38" fmla="*/ 18 w 544"/>
                  <a:gd name="T39" fmla="*/ 503 h 737"/>
                  <a:gd name="T40" fmla="*/ 42 w 544"/>
                  <a:gd name="T41" fmla="*/ 545 h 737"/>
                  <a:gd name="T42" fmla="*/ 78 w 544"/>
                  <a:gd name="T43" fmla="*/ 593 h 737"/>
                  <a:gd name="T44" fmla="*/ 114 w 544"/>
                  <a:gd name="T45" fmla="*/ 635 h 737"/>
                  <a:gd name="T46" fmla="*/ 161 w 544"/>
                  <a:gd name="T47" fmla="*/ 671 h 737"/>
                  <a:gd name="T48" fmla="*/ 221 w 544"/>
                  <a:gd name="T49" fmla="*/ 707 h 737"/>
                  <a:gd name="T50" fmla="*/ 281 w 544"/>
                  <a:gd name="T51" fmla="*/ 737 h 737"/>
                  <a:gd name="T52" fmla="*/ 323 w 544"/>
                  <a:gd name="T53" fmla="*/ 737 h 737"/>
                  <a:gd name="T54" fmla="*/ 257 w 544"/>
                  <a:gd name="T55" fmla="*/ 707 h 737"/>
                  <a:gd name="T56" fmla="*/ 203 w 544"/>
                  <a:gd name="T57" fmla="*/ 671 h 737"/>
                  <a:gd name="T58" fmla="*/ 149 w 544"/>
                  <a:gd name="T59" fmla="*/ 635 h 737"/>
                  <a:gd name="T60" fmla="*/ 108 w 544"/>
                  <a:gd name="T61" fmla="*/ 593 h 737"/>
                  <a:gd name="T62" fmla="*/ 72 w 544"/>
                  <a:gd name="T63" fmla="*/ 551 h 737"/>
                  <a:gd name="T64" fmla="*/ 48 w 544"/>
                  <a:gd name="T65" fmla="*/ 503 h 737"/>
                  <a:gd name="T66" fmla="*/ 30 w 544"/>
                  <a:gd name="T67" fmla="*/ 455 h 737"/>
                  <a:gd name="T68" fmla="*/ 24 w 544"/>
                  <a:gd name="T69" fmla="*/ 402 h 737"/>
                  <a:gd name="T70" fmla="*/ 24 w 544"/>
                  <a:gd name="T71" fmla="*/ 40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71" name="Freeform 39"/>
              <p:cNvSpPr>
                <a:spLocks/>
              </p:cNvSpPr>
              <p:nvPr/>
            </p:nvSpPr>
            <p:spPr bwMode="hidden">
              <a:xfrm>
                <a:off x="4792" y="3360"/>
                <a:ext cx="609" cy="252"/>
              </a:xfrm>
              <a:custGeom>
                <a:avLst/>
                <a:gdLst>
                  <a:gd name="T0" fmla="*/ 12 w 609"/>
                  <a:gd name="T1" fmla="*/ 12 h 252"/>
                  <a:gd name="T2" fmla="*/ 113 w 609"/>
                  <a:gd name="T3" fmla="*/ 18 h 252"/>
                  <a:gd name="T4" fmla="*/ 203 w 609"/>
                  <a:gd name="T5" fmla="*/ 30 h 252"/>
                  <a:gd name="T6" fmla="*/ 292 w 609"/>
                  <a:gd name="T7" fmla="*/ 48 h 252"/>
                  <a:gd name="T8" fmla="*/ 376 w 609"/>
                  <a:gd name="T9" fmla="*/ 78 h 252"/>
                  <a:gd name="T10" fmla="*/ 448 w 609"/>
                  <a:gd name="T11" fmla="*/ 114 h 252"/>
                  <a:gd name="T12" fmla="*/ 514 w 609"/>
                  <a:gd name="T13" fmla="*/ 156 h 252"/>
                  <a:gd name="T14" fmla="*/ 567 w 609"/>
                  <a:gd name="T15" fmla="*/ 198 h 252"/>
                  <a:gd name="T16" fmla="*/ 609 w 609"/>
                  <a:gd name="T17" fmla="*/ 252 h 252"/>
                  <a:gd name="T18" fmla="*/ 609 w 609"/>
                  <a:gd name="T19" fmla="*/ 216 h 252"/>
                  <a:gd name="T20" fmla="*/ 561 w 609"/>
                  <a:gd name="T21" fmla="*/ 168 h 252"/>
                  <a:gd name="T22" fmla="*/ 502 w 609"/>
                  <a:gd name="T23" fmla="*/ 126 h 252"/>
                  <a:gd name="T24" fmla="*/ 436 w 609"/>
                  <a:gd name="T25" fmla="*/ 90 h 252"/>
                  <a:gd name="T26" fmla="*/ 364 w 609"/>
                  <a:gd name="T27" fmla="*/ 60 h 252"/>
                  <a:gd name="T28" fmla="*/ 286 w 609"/>
                  <a:gd name="T29" fmla="*/ 36 h 252"/>
                  <a:gd name="T30" fmla="*/ 197 w 609"/>
                  <a:gd name="T31" fmla="*/ 18 h 252"/>
                  <a:gd name="T32" fmla="*/ 107 w 609"/>
                  <a:gd name="T33" fmla="*/ 6 h 252"/>
                  <a:gd name="T34" fmla="*/ 12 w 609"/>
                  <a:gd name="T35" fmla="*/ 0 h 252"/>
                  <a:gd name="T36" fmla="*/ 6 w 609"/>
                  <a:gd name="T37" fmla="*/ 0 h 252"/>
                  <a:gd name="T38" fmla="*/ 0 w 609"/>
                  <a:gd name="T39" fmla="*/ 0 h 252"/>
                  <a:gd name="T40" fmla="*/ 0 w 609"/>
                  <a:gd name="T41" fmla="*/ 12 h 252"/>
                  <a:gd name="T42" fmla="*/ 6 w 609"/>
                  <a:gd name="T43" fmla="*/ 12 h 252"/>
                  <a:gd name="T44" fmla="*/ 12 w 609"/>
                  <a:gd name="T45" fmla="*/ 12 h 252"/>
                  <a:gd name="T46" fmla="*/ 12 w 609"/>
                  <a:gd name="T47" fmla="*/ 1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72" name="Freeform 40"/>
              <p:cNvSpPr>
                <a:spLocks/>
              </p:cNvSpPr>
              <p:nvPr/>
            </p:nvSpPr>
            <p:spPr bwMode="hidden">
              <a:xfrm>
                <a:off x="5246" y="4007"/>
                <a:ext cx="72" cy="54"/>
              </a:xfrm>
              <a:custGeom>
                <a:avLst/>
                <a:gdLst>
                  <a:gd name="T0" fmla="*/ 72 w 72"/>
                  <a:gd name="T1" fmla="*/ 0 h 54"/>
                  <a:gd name="T2" fmla="*/ 36 w 72"/>
                  <a:gd name="T3" fmla="*/ 30 h 54"/>
                  <a:gd name="T4" fmla="*/ 0 w 72"/>
                  <a:gd name="T5" fmla="*/ 54 h 54"/>
                  <a:gd name="T6" fmla="*/ 36 w 72"/>
                  <a:gd name="T7" fmla="*/ 54 h 54"/>
                  <a:gd name="T8" fmla="*/ 54 w 72"/>
                  <a:gd name="T9" fmla="*/ 42 h 54"/>
                  <a:gd name="T10" fmla="*/ 72 w 72"/>
                  <a:gd name="T11" fmla="*/ 24 h 54"/>
                  <a:gd name="T12" fmla="*/ 72 w 72"/>
                  <a:gd name="T13" fmla="*/ 24 h 54"/>
                  <a:gd name="T14" fmla="*/ 72 w 72"/>
                  <a:gd name="T15" fmla="*/ 0 h 54"/>
                  <a:gd name="T16" fmla="*/ 72 w 72"/>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73" name="Freeform 41"/>
              <p:cNvSpPr>
                <a:spLocks/>
              </p:cNvSpPr>
              <p:nvPr/>
            </p:nvSpPr>
            <p:spPr bwMode="hidden">
              <a:xfrm>
                <a:off x="4505" y="4073"/>
                <a:ext cx="705" cy="108"/>
              </a:xfrm>
              <a:custGeom>
                <a:avLst/>
                <a:gdLst>
                  <a:gd name="T0" fmla="*/ 299 w 705"/>
                  <a:gd name="T1" fmla="*/ 90 h 108"/>
                  <a:gd name="T2" fmla="*/ 221 w 705"/>
                  <a:gd name="T3" fmla="*/ 90 h 108"/>
                  <a:gd name="T4" fmla="*/ 143 w 705"/>
                  <a:gd name="T5" fmla="*/ 78 h 108"/>
                  <a:gd name="T6" fmla="*/ 0 w 705"/>
                  <a:gd name="T7" fmla="*/ 48 h 108"/>
                  <a:gd name="T8" fmla="*/ 0 w 705"/>
                  <a:gd name="T9" fmla="*/ 66 h 108"/>
                  <a:gd name="T10" fmla="*/ 143 w 705"/>
                  <a:gd name="T11" fmla="*/ 96 h 108"/>
                  <a:gd name="T12" fmla="*/ 221 w 705"/>
                  <a:gd name="T13" fmla="*/ 108 h 108"/>
                  <a:gd name="T14" fmla="*/ 299 w 705"/>
                  <a:gd name="T15" fmla="*/ 108 h 108"/>
                  <a:gd name="T16" fmla="*/ 412 w 705"/>
                  <a:gd name="T17" fmla="*/ 102 h 108"/>
                  <a:gd name="T18" fmla="*/ 520 w 705"/>
                  <a:gd name="T19" fmla="*/ 84 h 108"/>
                  <a:gd name="T20" fmla="*/ 615 w 705"/>
                  <a:gd name="T21" fmla="*/ 60 h 108"/>
                  <a:gd name="T22" fmla="*/ 705 w 705"/>
                  <a:gd name="T23" fmla="*/ 24 h 108"/>
                  <a:gd name="T24" fmla="*/ 705 w 705"/>
                  <a:gd name="T25" fmla="*/ 0 h 108"/>
                  <a:gd name="T26" fmla="*/ 615 w 705"/>
                  <a:gd name="T27" fmla="*/ 42 h 108"/>
                  <a:gd name="T28" fmla="*/ 520 w 705"/>
                  <a:gd name="T29" fmla="*/ 66 h 108"/>
                  <a:gd name="T30" fmla="*/ 412 w 705"/>
                  <a:gd name="T31" fmla="*/ 84 h 108"/>
                  <a:gd name="T32" fmla="*/ 299 w 705"/>
                  <a:gd name="T33" fmla="*/ 90 h 108"/>
                  <a:gd name="T34" fmla="*/ 299 w 705"/>
                  <a:gd name="T35" fmla="*/ 9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74" name="Freeform 42"/>
              <p:cNvSpPr>
                <a:spLocks/>
              </p:cNvSpPr>
              <p:nvPr/>
            </p:nvSpPr>
            <p:spPr bwMode="hidden">
              <a:xfrm>
                <a:off x="5336" y="3654"/>
                <a:ext cx="143" cy="341"/>
              </a:xfrm>
              <a:custGeom>
                <a:avLst/>
                <a:gdLst>
                  <a:gd name="T0" fmla="*/ 119 w 143"/>
                  <a:gd name="T1" fmla="*/ 114 h 341"/>
                  <a:gd name="T2" fmla="*/ 113 w 143"/>
                  <a:gd name="T3" fmla="*/ 173 h 341"/>
                  <a:gd name="T4" fmla="*/ 89 w 143"/>
                  <a:gd name="T5" fmla="*/ 239 h 341"/>
                  <a:gd name="T6" fmla="*/ 47 w 143"/>
                  <a:gd name="T7" fmla="*/ 293 h 341"/>
                  <a:gd name="T8" fmla="*/ 0 w 143"/>
                  <a:gd name="T9" fmla="*/ 341 h 341"/>
                  <a:gd name="T10" fmla="*/ 29 w 143"/>
                  <a:gd name="T11" fmla="*/ 341 h 341"/>
                  <a:gd name="T12" fmla="*/ 77 w 143"/>
                  <a:gd name="T13" fmla="*/ 287 h 341"/>
                  <a:gd name="T14" fmla="*/ 113 w 143"/>
                  <a:gd name="T15" fmla="*/ 233 h 341"/>
                  <a:gd name="T16" fmla="*/ 137 w 143"/>
                  <a:gd name="T17" fmla="*/ 173 h 341"/>
                  <a:gd name="T18" fmla="*/ 143 w 143"/>
                  <a:gd name="T19" fmla="*/ 114 h 341"/>
                  <a:gd name="T20" fmla="*/ 137 w 143"/>
                  <a:gd name="T21" fmla="*/ 60 h 341"/>
                  <a:gd name="T22" fmla="*/ 119 w 143"/>
                  <a:gd name="T23" fmla="*/ 0 h 341"/>
                  <a:gd name="T24" fmla="*/ 89 w 143"/>
                  <a:gd name="T25" fmla="*/ 0 h 341"/>
                  <a:gd name="T26" fmla="*/ 113 w 143"/>
                  <a:gd name="T27" fmla="*/ 60 h 341"/>
                  <a:gd name="T28" fmla="*/ 119 w 143"/>
                  <a:gd name="T29" fmla="*/ 114 h 341"/>
                  <a:gd name="T30" fmla="*/ 119 w 143"/>
                  <a:gd name="T31" fmla="*/ 114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75" name="Freeform 43"/>
              <p:cNvSpPr>
                <a:spLocks/>
              </p:cNvSpPr>
              <p:nvPr/>
            </p:nvSpPr>
            <p:spPr bwMode="hidden">
              <a:xfrm>
                <a:off x="5061" y="3624"/>
                <a:ext cx="83" cy="90"/>
              </a:xfrm>
              <a:custGeom>
                <a:avLst/>
                <a:gdLst>
                  <a:gd name="T0" fmla="*/ 59 w 83"/>
                  <a:gd name="T1" fmla="*/ 90 h 90"/>
                  <a:gd name="T2" fmla="*/ 83 w 83"/>
                  <a:gd name="T3" fmla="*/ 84 h 90"/>
                  <a:gd name="T4" fmla="*/ 71 w 83"/>
                  <a:gd name="T5" fmla="*/ 60 h 90"/>
                  <a:gd name="T6" fmla="*/ 53 w 83"/>
                  <a:gd name="T7" fmla="*/ 42 h 90"/>
                  <a:gd name="T8" fmla="*/ 6 w 83"/>
                  <a:gd name="T9" fmla="*/ 0 h 90"/>
                  <a:gd name="T10" fmla="*/ 0 w 83"/>
                  <a:gd name="T11" fmla="*/ 18 h 90"/>
                  <a:gd name="T12" fmla="*/ 35 w 83"/>
                  <a:gd name="T13" fmla="*/ 48 h 90"/>
                  <a:gd name="T14" fmla="*/ 59 w 83"/>
                  <a:gd name="T15" fmla="*/ 90 h 90"/>
                  <a:gd name="T16" fmla="*/ 59 w 83"/>
                  <a:gd name="T1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76" name="Freeform 44"/>
              <p:cNvSpPr>
                <a:spLocks/>
              </p:cNvSpPr>
              <p:nvPr/>
            </p:nvSpPr>
            <p:spPr bwMode="hidden">
              <a:xfrm>
                <a:off x="4445" y="3552"/>
                <a:ext cx="717" cy="431"/>
              </a:xfrm>
              <a:custGeom>
                <a:avLst/>
                <a:gdLst>
                  <a:gd name="T0" fmla="*/ 693 w 717"/>
                  <a:gd name="T1" fmla="*/ 216 h 431"/>
                  <a:gd name="T2" fmla="*/ 687 w 717"/>
                  <a:gd name="T3" fmla="*/ 257 h 431"/>
                  <a:gd name="T4" fmla="*/ 669 w 717"/>
                  <a:gd name="T5" fmla="*/ 293 h 431"/>
                  <a:gd name="T6" fmla="*/ 633 w 717"/>
                  <a:gd name="T7" fmla="*/ 329 h 431"/>
                  <a:gd name="T8" fmla="*/ 598 w 717"/>
                  <a:gd name="T9" fmla="*/ 359 h 431"/>
                  <a:gd name="T10" fmla="*/ 544 w 717"/>
                  <a:gd name="T11" fmla="*/ 383 h 431"/>
                  <a:gd name="T12" fmla="*/ 490 w 717"/>
                  <a:gd name="T13" fmla="*/ 401 h 431"/>
                  <a:gd name="T14" fmla="*/ 424 w 717"/>
                  <a:gd name="T15" fmla="*/ 413 h 431"/>
                  <a:gd name="T16" fmla="*/ 359 w 717"/>
                  <a:gd name="T17" fmla="*/ 419 h 431"/>
                  <a:gd name="T18" fmla="*/ 293 w 717"/>
                  <a:gd name="T19" fmla="*/ 413 h 431"/>
                  <a:gd name="T20" fmla="*/ 227 w 717"/>
                  <a:gd name="T21" fmla="*/ 401 h 431"/>
                  <a:gd name="T22" fmla="*/ 173 w 717"/>
                  <a:gd name="T23" fmla="*/ 383 h 431"/>
                  <a:gd name="T24" fmla="*/ 119 w 717"/>
                  <a:gd name="T25" fmla="*/ 359 h 431"/>
                  <a:gd name="T26" fmla="*/ 84 w 717"/>
                  <a:gd name="T27" fmla="*/ 329 h 431"/>
                  <a:gd name="T28" fmla="*/ 48 w 717"/>
                  <a:gd name="T29" fmla="*/ 293 h 431"/>
                  <a:gd name="T30" fmla="*/ 30 w 717"/>
                  <a:gd name="T31" fmla="*/ 257 h 431"/>
                  <a:gd name="T32" fmla="*/ 24 w 717"/>
                  <a:gd name="T33" fmla="*/ 216 h 431"/>
                  <a:gd name="T34" fmla="*/ 30 w 717"/>
                  <a:gd name="T35" fmla="*/ 174 h 431"/>
                  <a:gd name="T36" fmla="*/ 48 w 717"/>
                  <a:gd name="T37" fmla="*/ 138 h 431"/>
                  <a:gd name="T38" fmla="*/ 84 w 717"/>
                  <a:gd name="T39" fmla="*/ 102 h 431"/>
                  <a:gd name="T40" fmla="*/ 119 w 717"/>
                  <a:gd name="T41" fmla="*/ 72 h 431"/>
                  <a:gd name="T42" fmla="*/ 173 w 717"/>
                  <a:gd name="T43" fmla="*/ 48 h 431"/>
                  <a:gd name="T44" fmla="*/ 227 w 717"/>
                  <a:gd name="T45" fmla="*/ 30 h 431"/>
                  <a:gd name="T46" fmla="*/ 293 w 717"/>
                  <a:gd name="T47" fmla="*/ 18 h 431"/>
                  <a:gd name="T48" fmla="*/ 359 w 717"/>
                  <a:gd name="T49" fmla="*/ 12 h 431"/>
                  <a:gd name="T50" fmla="*/ 418 w 717"/>
                  <a:gd name="T51" fmla="*/ 18 h 431"/>
                  <a:gd name="T52" fmla="*/ 478 w 717"/>
                  <a:gd name="T53" fmla="*/ 30 h 431"/>
                  <a:gd name="T54" fmla="*/ 532 w 717"/>
                  <a:gd name="T55" fmla="*/ 48 h 431"/>
                  <a:gd name="T56" fmla="*/ 580 w 717"/>
                  <a:gd name="T57" fmla="*/ 66 h 431"/>
                  <a:gd name="T58" fmla="*/ 586 w 717"/>
                  <a:gd name="T59" fmla="*/ 48 h 431"/>
                  <a:gd name="T60" fmla="*/ 478 w 717"/>
                  <a:gd name="T61" fmla="*/ 12 h 431"/>
                  <a:gd name="T62" fmla="*/ 418 w 717"/>
                  <a:gd name="T63" fmla="*/ 6 h 431"/>
                  <a:gd name="T64" fmla="*/ 359 w 717"/>
                  <a:gd name="T65" fmla="*/ 0 h 431"/>
                  <a:gd name="T66" fmla="*/ 287 w 717"/>
                  <a:gd name="T67" fmla="*/ 6 h 431"/>
                  <a:gd name="T68" fmla="*/ 221 w 717"/>
                  <a:gd name="T69" fmla="*/ 18 h 431"/>
                  <a:gd name="T70" fmla="*/ 161 w 717"/>
                  <a:gd name="T71" fmla="*/ 36 h 431"/>
                  <a:gd name="T72" fmla="*/ 107 w 717"/>
                  <a:gd name="T73" fmla="*/ 66 h 431"/>
                  <a:gd name="T74" fmla="*/ 60 w 717"/>
                  <a:gd name="T75" fmla="*/ 96 h 431"/>
                  <a:gd name="T76" fmla="*/ 30 w 717"/>
                  <a:gd name="T77" fmla="*/ 132 h 431"/>
                  <a:gd name="T78" fmla="*/ 6 w 717"/>
                  <a:gd name="T79" fmla="*/ 174 h 431"/>
                  <a:gd name="T80" fmla="*/ 0 w 717"/>
                  <a:gd name="T81" fmla="*/ 216 h 431"/>
                  <a:gd name="T82" fmla="*/ 6 w 717"/>
                  <a:gd name="T83" fmla="*/ 257 h 431"/>
                  <a:gd name="T84" fmla="*/ 30 w 717"/>
                  <a:gd name="T85" fmla="*/ 299 h 431"/>
                  <a:gd name="T86" fmla="*/ 60 w 717"/>
                  <a:gd name="T87" fmla="*/ 335 h 431"/>
                  <a:gd name="T88" fmla="*/ 107 w 717"/>
                  <a:gd name="T89" fmla="*/ 371 h 431"/>
                  <a:gd name="T90" fmla="*/ 161 w 717"/>
                  <a:gd name="T91" fmla="*/ 395 h 431"/>
                  <a:gd name="T92" fmla="*/ 221 w 717"/>
                  <a:gd name="T93" fmla="*/ 413 h 431"/>
                  <a:gd name="T94" fmla="*/ 287 w 717"/>
                  <a:gd name="T95" fmla="*/ 425 h 431"/>
                  <a:gd name="T96" fmla="*/ 359 w 717"/>
                  <a:gd name="T97" fmla="*/ 431 h 431"/>
                  <a:gd name="T98" fmla="*/ 430 w 717"/>
                  <a:gd name="T99" fmla="*/ 425 h 431"/>
                  <a:gd name="T100" fmla="*/ 496 w 717"/>
                  <a:gd name="T101" fmla="*/ 413 h 431"/>
                  <a:gd name="T102" fmla="*/ 562 w 717"/>
                  <a:gd name="T103" fmla="*/ 395 h 431"/>
                  <a:gd name="T104" fmla="*/ 610 w 717"/>
                  <a:gd name="T105" fmla="*/ 371 h 431"/>
                  <a:gd name="T106" fmla="*/ 657 w 717"/>
                  <a:gd name="T107" fmla="*/ 335 h 431"/>
                  <a:gd name="T108" fmla="*/ 687 w 717"/>
                  <a:gd name="T109" fmla="*/ 299 h 431"/>
                  <a:gd name="T110" fmla="*/ 711 w 717"/>
                  <a:gd name="T111" fmla="*/ 257 h 431"/>
                  <a:gd name="T112" fmla="*/ 717 w 717"/>
                  <a:gd name="T113" fmla="*/ 216 h 431"/>
                  <a:gd name="T114" fmla="*/ 717 w 717"/>
                  <a:gd name="T115" fmla="*/ 204 h 431"/>
                  <a:gd name="T116" fmla="*/ 711 w 717"/>
                  <a:gd name="T117" fmla="*/ 192 h 431"/>
                  <a:gd name="T118" fmla="*/ 687 w 717"/>
                  <a:gd name="T119" fmla="*/ 198 h 431"/>
                  <a:gd name="T120" fmla="*/ 693 w 717"/>
                  <a:gd name="T121" fmla="*/ 210 h 431"/>
                  <a:gd name="T122" fmla="*/ 693 w 717"/>
                  <a:gd name="T123" fmla="*/ 216 h 431"/>
                  <a:gd name="T124" fmla="*/ 693 w 717"/>
                  <a:gd name="T125" fmla="*/ 216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77" name="Freeform 45"/>
              <p:cNvSpPr>
                <a:spLocks/>
              </p:cNvSpPr>
              <p:nvPr/>
            </p:nvSpPr>
            <p:spPr bwMode="hidden">
              <a:xfrm>
                <a:off x="4349" y="3510"/>
                <a:ext cx="909" cy="533"/>
              </a:xfrm>
              <a:custGeom>
                <a:avLst/>
                <a:gdLst>
                  <a:gd name="T0" fmla="*/ 616 w 909"/>
                  <a:gd name="T1" fmla="*/ 0 h 533"/>
                  <a:gd name="T2" fmla="*/ 616 w 909"/>
                  <a:gd name="T3" fmla="*/ 18 h 533"/>
                  <a:gd name="T4" fmla="*/ 724 w 909"/>
                  <a:gd name="T5" fmla="*/ 60 h 533"/>
                  <a:gd name="T6" fmla="*/ 765 w 909"/>
                  <a:gd name="T7" fmla="*/ 84 h 533"/>
                  <a:gd name="T8" fmla="*/ 807 w 909"/>
                  <a:gd name="T9" fmla="*/ 114 h 533"/>
                  <a:gd name="T10" fmla="*/ 837 w 909"/>
                  <a:gd name="T11" fmla="*/ 144 h 533"/>
                  <a:gd name="T12" fmla="*/ 861 w 909"/>
                  <a:gd name="T13" fmla="*/ 180 h 533"/>
                  <a:gd name="T14" fmla="*/ 873 w 909"/>
                  <a:gd name="T15" fmla="*/ 216 h 533"/>
                  <a:gd name="T16" fmla="*/ 879 w 909"/>
                  <a:gd name="T17" fmla="*/ 258 h 533"/>
                  <a:gd name="T18" fmla="*/ 873 w 909"/>
                  <a:gd name="T19" fmla="*/ 311 h 533"/>
                  <a:gd name="T20" fmla="*/ 843 w 909"/>
                  <a:gd name="T21" fmla="*/ 359 h 533"/>
                  <a:gd name="T22" fmla="*/ 807 w 909"/>
                  <a:gd name="T23" fmla="*/ 401 h 533"/>
                  <a:gd name="T24" fmla="*/ 753 w 909"/>
                  <a:gd name="T25" fmla="*/ 443 h 533"/>
                  <a:gd name="T26" fmla="*/ 694 w 909"/>
                  <a:gd name="T27" fmla="*/ 473 h 533"/>
                  <a:gd name="T28" fmla="*/ 622 w 909"/>
                  <a:gd name="T29" fmla="*/ 497 h 533"/>
                  <a:gd name="T30" fmla="*/ 538 w 909"/>
                  <a:gd name="T31" fmla="*/ 509 h 533"/>
                  <a:gd name="T32" fmla="*/ 455 w 909"/>
                  <a:gd name="T33" fmla="*/ 515 h 533"/>
                  <a:gd name="T34" fmla="*/ 371 w 909"/>
                  <a:gd name="T35" fmla="*/ 509 h 533"/>
                  <a:gd name="T36" fmla="*/ 287 w 909"/>
                  <a:gd name="T37" fmla="*/ 497 h 533"/>
                  <a:gd name="T38" fmla="*/ 215 w 909"/>
                  <a:gd name="T39" fmla="*/ 473 h 533"/>
                  <a:gd name="T40" fmla="*/ 156 w 909"/>
                  <a:gd name="T41" fmla="*/ 443 h 533"/>
                  <a:gd name="T42" fmla="*/ 102 w 909"/>
                  <a:gd name="T43" fmla="*/ 401 h 533"/>
                  <a:gd name="T44" fmla="*/ 66 w 909"/>
                  <a:gd name="T45" fmla="*/ 359 h 533"/>
                  <a:gd name="T46" fmla="*/ 36 w 909"/>
                  <a:gd name="T47" fmla="*/ 311 h 533"/>
                  <a:gd name="T48" fmla="*/ 30 w 909"/>
                  <a:gd name="T49" fmla="*/ 258 h 533"/>
                  <a:gd name="T50" fmla="*/ 36 w 909"/>
                  <a:gd name="T51" fmla="*/ 222 h 533"/>
                  <a:gd name="T52" fmla="*/ 48 w 909"/>
                  <a:gd name="T53" fmla="*/ 186 h 533"/>
                  <a:gd name="T54" fmla="*/ 66 w 909"/>
                  <a:gd name="T55" fmla="*/ 156 h 533"/>
                  <a:gd name="T56" fmla="*/ 90 w 909"/>
                  <a:gd name="T57" fmla="*/ 126 h 533"/>
                  <a:gd name="T58" fmla="*/ 66 w 909"/>
                  <a:gd name="T59" fmla="*/ 114 h 533"/>
                  <a:gd name="T60" fmla="*/ 36 w 909"/>
                  <a:gd name="T61" fmla="*/ 144 h 533"/>
                  <a:gd name="T62" fmla="*/ 18 w 909"/>
                  <a:gd name="T63" fmla="*/ 180 h 533"/>
                  <a:gd name="T64" fmla="*/ 6 w 909"/>
                  <a:gd name="T65" fmla="*/ 216 h 533"/>
                  <a:gd name="T66" fmla="*/ 0 w 909"/>
                  <a:gd name="T67" fmla="*/ 258 h 533"/>
                  <a:gd name="T68" fmla="*/ 12 w 909"/>
                  <a:gd name="T69" fmla="*/ 311 h 533"/>
                  <a:gd name="T70" fmla="*/ 36 w 909"/>
                  <a:gd name="T71" fmla="*/ 365 h 533"/>
                  <a:gd name="T72" fmla="*/ 78 w 909"/>
                  <a:gd name="T73" fmla="*/ 413 h 533"/>
                  <a:gd name="T74" fmla="*/ 132 w 909"/>
                  <a:gd name="T75" fmla="*/ 449 h 533"/>
                  <a:gd name="T76" fmla="*/ 203 w 909"/>
                  <a:gd name="T77" fmla="*/ 485 h 533"/>
                  <a:gd name="T78" fmla="*/ 275 w 909"/>
                  <a:gd name="T79" fmla="*/ 509 h 533"/>
                  <a:gd name="T80" fmla="*/ 365 w 909"/>
                  <a:gd name="T81" fmla="*/ 527 h 533"/>
                  <a:gd name="T82" fmla="*/ 455 w 909"/>
                  <a:gd name="T83" fmla="*/ 533 h 533"/>
                  <a:gd name="T84" fmla="*/ 544 w 909"/>
                  <a:gd name="T85" fmla="*/ 527 h 533"/>
                  <a:gd name="T86" fmla="*/ 634 w 909"/>
                  <a:gd name="T87" fmla="*/ 509 h 533"/>
                  <a:gd name="T88" fmla="*/ 712 w 909"/>
                  <a:gd name="T89" fmla="*/ 485 h 533"/>
                  <a:gd name="T90" fmla="*/ 777 w 909"/>
                  <a:gd name="T91" fmla="*/ 449 h 533"/>
                  <a:gd name="T92" fmla="*/ 831 w 909"/>
                  <a:gd name="T93" fmla="*/ 413 h 533"/>
                  <a:gd name="T94" fmla="*/ 873 w 909"/>
                  <a:gd name="T95" fmla="*/ 365 h 533"/>
                  <a:gd name="T96" fmla="*/ 897 w 909"/>
                  <a:gd name="T97" fmla="*/ 311 h 533"/>
                  <a:gd name="T98" fmla="*/ 909 w 909"/>
                  <a:gd name="T99" fmla="*/ 258 h 533"/>
                  <a:gd name="T100" fmla="*/ 903 w 909"/>
                  <a:gd name="T101" fmla="*/ 216 h 533"/>
                  <a:gd name="T102" fmla="*/ 885 w 909"/>
                  <a:gd name="T103" fmla="*/ 174 h 533"/>
                  <a:gd name="T104" fmla="*/ 861 w 909"/>
                  <a:gd name="T105" fmla="*/ 132 h 533"/>
                  <a:gd name="T106" fmla="*/ 825 w 909"/>
                  <a:gd name="T107" fmla="*/ 102 h 533"/>
                  <a:gd name="T108" fmla="*/ 783 w 909"/>
                  <a:gd name="T109" fmla="*/ 66 h 533"/>
                  <a:gd name="T110" fmla="*/ 735 w 909"/>
                  <a:gd name="T111" fmla="*/ 42 h 533"/>
                  <a:gd name="T112" fmla="*/ 616 w 909"/>
                  <a:gd name="T113" fmla="*/ 0 h 533"/>
                  <a:gd name="T114" fmla="*/ 616 w 909"/>
                  <a:gd name="T115"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78" name="Freeform 46"/>
              <p:cNvSpPr>
                <a:spLocks/>
              </p:cNvSpPr>
              <p:nvPr/>
            </p:nvSpPr>
            <p:spPr bwMode="hidden">
              <a:xfrm>
                <a:off x="4564" y="3492"/>
                <a:ext cx="365" cy="66"/>
              </a:xfrm>
              <a:custGeom>
                <a:avLst/>
                <a:gdLst>
                  <a:gd name="T0" fmla="*/ 240 w 365"/>
                  <a:gd name="T1" fmla="*/ 18 h 66"/>
                  <a:gd name="T2" fmla="*/ 299 w 365"/>
                  <a:gd name="T3" fmla="*/ 24 h 66"/>
                  <a:gd name="T4" fmla="*/ 359 w 365"/>
                  <a:gd name="T5" fmla="*/ 30 h 66"/>
                  <a:gd name="T6" fmla="*/ 365 w 365"/>
                  <a:gd name="T7" fmla="*/ 12 h 66"/>
                  <a:gd name="T8" fmla="*/ 305 w 365"/>
                  <a:gd name="T9" fmla="*/ 6 h 66"/>
                  <a:gd name="T10" fmla="*/ 240 w 365"/>
                  <a:gd name="T11" fmla="*/ 0 h 66"/>
                  <a:gd name="T12" fmla="*/ 174 w 365"/>
                  <a:gd name="T13" fmla="*/ 6 h 66"/>
                  <a:gd name="T14" fmla="*/ 114 w 365"/>
                  <a:gd name="T15" fmla="*/ 12 h 66"/>
                  <a:gd name="T16" fmla="*/ 0 w 365"/>
                  <a:gd name="T17" fmla="*/ 42 h 66"/>
                  <a:gd name="T18" fmla="*/ 0 w 365"/>
                  <a:gd name="T19" fmla="*/ 66 h 66"/>
                  <a:gd name="T20" fmla="*/ 54 w 365"/>
                  <a:gd name="T21" fmla="*/ 48 h 66"/>
                  <a:gd name="T22" fmla="*/ 114 w 365"/>
                  <a:gd name="T23" fmla="*/ 30 h 66"/>
                  <a:gd name="T24" fmla="*/ 174 w 365"/>
                  <a:gd name="T25" fmla="*/ 24 h 66"/>
                  <a:gd name="T26" fmla="*/ 240 w 365"/>
                  <a:gd name="T27" fmla="*/ 18 h 66"/>
                  <a:gd name="T28" fmla="*/ 240 w 365"/>
                  <a:gd name="T29"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79" name="Freeform 47"/>
              <p:cNvSpPr>
                <a:spLocks/>
              </p:cNvSpPr>
              <p:nvPr/>
            </p:nvSpPr>
            <p:spPr bwMode="hidden">
              <a:xfrm>
                <a:off x="4463" y="3558"/>
                <a:ext cx="66" cy="48"/>
              </a:xfrm>
              <a:custGeom>
                <a:avLst/>
                <a:gdLst>
                  <a:gd name="T0" fmla="*/ 66 w 66"/>
                  <a:gd name="T1" fmla="*/ 18 h 48"/>
                  <a:gd name="T2" fmla="*/ 48 w 66"/>
                  <a:gd name="T3" fmla="*/ 0 h 48"/>
                  <a:gd name="T4" fmla="*/ 24 w 66"/>
                  <a:gd name="T5" fmla="*/ 12 h 48"/>
                  <a:gd name="T6" fmla="*/ 0 w 66"/>
                  <a:gd name="T7" fmla="*/ 30 h 48"/>
                  <a:gd name="T8" fmla="*/ 12 w 66"/>
                  <a:gd name="T9" fmla="*/ 48 h 48"/>
                  <a:gd name="T10" fmla="*/ 42 w 66"/>
                  <a:gd name="T11" fmla="*/ 30 h 48"/>
                  <a:gd name="T12" fmla="*/ 66 w 66"/>
                  <a:gd name="T13" fmla="*/ 18 h 48"/>
                  <a:gd name="T14" fmla="*/ 66 w 66"/>
                  <a:gd name="T15" fmla="*/ 1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80"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81"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82"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83"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84"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85"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nvGrpSpPr>
            <p:cNvPr id="44086" name="Group 54"/>
            <p:cNvGrpSpPr>
              <a:grpSpLocks/>
            </p:cNvGrpSpPr>
            <p:nvPr userDrawn="1"/>
          </p:nvGrpSpPr>
          <p:grpSpPr bwMode="auto">
            <a:xfrm>
              <a:off x="5280" y="3024"/>
              <a:ext cx="425" cy="258"/>
              <a:chOff x="5280" y="3024"/>
              <a:chExt cx="425" cy="258"/>
            </a:xfrm>
          </p:grpSpPr>
          <p:sp>
            <p:nvSpPr>
              <p:cNvPr id="44087" name="Freeform 55"/>
              <p:cNvSpPr>
                <a:spLocks/>
              </p:cNvSpPr>
              <p:nvPr/>
            </p:nvSpPr>
            <p:spPr bwMode="hidden">
              <a:xfrm>
                <a:off x="5280" y="3186"/>
                <a:ext cx="383" cy="96"/>
              </a:xfrm>
              <a:custGeom>
                <a:avLst/>
                <a:gdLst>
                  <a:gd name="T0" fmla="*/ 209 w 382"/>
                  <a:gd name="T1" fmla="*/ 96 h 96"/>
                  <a:gd name="T2" fmla="*/ 143 w 382"/>
                  <a:gd name="T3" fmla="*/ 90 h 96"/>
                  <a:gd name="T4" fmla="*/ 83 w 382"/>
                  <a:gd name="T5" fmla="*/ 66 h 96"/>
                  <a:gd name="T6" fmla="*/ 35 w 382"/>
                  <a:gd name="T7" fmla="*/ 36 h 96"/>
                  <a:gd name="T8" fmla="*/ 6 w 382"/>
                  <a:gd name="T9" fmla="*/ 0 h 96"/>
                  <a:gd name="T10" fmla="*/ 0 w 382"/>
                  <a:gd name="T11" fmla="*/ 6 h 96"/>
                  <a:gd name="T12" fmla="*/ 29 w 382"/>
                  <a:gd name="T13" fmla="*/ 42 h 96"/>
                  <a:gd name="T14" fmla="*/ 77 w 382"/>
                  <a:gd name="T15" fmla="*/ 72 h 96"/>
                  <a:gd name="T16" fmla="*/ 137 w 382"/>
                  <a:gd name="T17" fmla="*/ 90 h 96"/>
                  <a:gd name="T18" fmla="*/ 209 w 382"/>
                  <a:gd name="T19" fmla="*/ 96 h 96"/>
                  <a:gd name="T20" fmla="*/ 263 w 382"/>
                  <a:gd name="T21" fmla="*/ 90 h 96"/>
                  <a:gd name="T22" fmla="*/ 311 w 382"/>
                  <a:gd name="T23" fmla="*/ 84 h 96"/>
                  <a:gd name="T24" fmla="*/ 352 w 382"/>
                  <a:gd name="T25" fmla="*/ 66 h 96"/>
                  <a:gd name="T26" fmla="*/ 382 w 382"/>
                  <a:gd name="T27" fmla="*/ 42 h 96"/>
                  <a:gd name="T28" fmla="*/ 376 w 382"/>
                  <a:gd name="T29" fmla="*/ 42 h 96"/>
                  <a:gd name="T30" fmla="*/ 346 w 382"/>
                  <a:gd name="T31" fmla="*/ 66 h 96"/>
                  <a:gd name="T32" fmla="*/ 305 w 382"/>
                  <a:gd name="T33" fmla="*/ 78 h 96"/>
                  <a:gd name="T34" fmla="*/ 263 w 382"/>
                  <a:gd name="T35" fmla="*/ 90 h 96"/>
                  <a:gd name="T36" fmla="*/ 209 w 382"/>
                  <a:gd name="T37" fmla="*/ 96 h 96"/>
                  <a:gd name="T38" fmla="*/ 209 w 382"/>
                  <a:gd name="T3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88" name="Freeform 56"/>
              <p:cNvSpPr>
                <a:spLocks/>
              </p:cNvSpPr>
              <p:nvPr/>
            </p:nvSpPr>
            <p:spPr bwMode="hidden">
              <a:xfrm>
                <a:off x="5315" y="3024"/>
                <a:ext cx="258" cy="54"/>
              </a:xfrm>
              <a:custGeom>
                <a:avLst/>
                <a:gdLst>
                  <a:gd name="T0" fmla="*/ 174 w 258"/>
                  <a:gd name="T1" fmla="*/ 0 h 54"/>
                  <a:gd name="T2" fmla="*/ 216 w 258"/>
                  <a:gd name="T3" fmla="*/ 6 h 54"/>
                  <a:gd name="T4" fmla="*/ 258 w 258"/>
                  <a:gd name="T5" fmla="*/ 12 h 54"/>
                  <a:gd name="T6" fmla="*/ 252 w 258"/>
                  <a:gd name="T7" fmla="*/ 6 h 54"/>
                  <a:gd name="T8" fmla="*/ 216 w 258"/>
                  <a:gd name="T9" fmla="*/ 0 h 54"/>
                  <a:gd name="T10" fmla="*/ 174 w 258"/>
                  <a:gd name="T11" fmla="*/ 0 h 54"/>
                  <a:gd name="T12" fmla="*/ 120 w 258"/>
                  <a:gd name="T13" fmla="*/ 6 h 54"/>
                  <a:gd name="T14" fmla="*/ 78 w 258"/>
                  <a:gd name="T15" fmla="*/ 12 h 54"/>
                  <a:gd name="T16" fmla="*/ 36 w 258"/>
                  <a:gd name="T17" fmla="*/ 30 h 54"/>
                  <a:gd name="T18" fmla="*/ 0 w 258"/>
                  <a:gd name="T19" fmla="*/ 48 h 54"/>
                  <a:gd name="T20" fmla="*/ 6 w 258"/>
                  <a:gd name="T21" fmla="*/ 54 h 54"/>
                  <a:gd name="T22" fmla="*/ 36 w 258"/>
                  <a:gd name="T23" fmla="*/ 36 h 54"/>
                  <a:gd name="T24" fmla="*/ 78 w 258"/>
                  <a:gd name="T25" fmla="*/ 18 h 54"/>
                  <a:gd name="T26" fmla="*/ 120 w 258"/>
                  <a:gd name="T27" fmla="*/ 6 h 54"/>
                  <a:gd name="T28" fmla="*/ 174 w 258"/>
                  <a:gd name="T29" fmla="*/ 0 h 54"/>
                  <a:gd name="T30" fmla="*/ 174 w 258"/>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89" name="Freeform 57"/>
              <p:cNvSpPr>
                <a:spLocks/>
              </p:cNvSpPr>
              <p:nvPr/>
            </p:nvSpPr>
            <p:spPr bwMode="hidden">
              <a:xfrm>
                <a:off x="5645" y="3066"/>
                <a:ext cx="60" cy="156"/>
              </a:xfrm>
              <a:custGeom>
                <a:avLst/>
                <a:gdLst>
                  <a:gd name="T0" fmla="*/ 54 w 60"/>
                  <a:gd name="T1" fmla="*/ 90 h 156"/>
                  <a:gd name="T2" fmla="*/ 48 w 60"/>
                  <a:gd name="T3" fmla="*/ 126 h 156"/>
                  <a:gd name="T4" fmla="*/ 24 w 60"/>
                  <a:gd name="T5" fmla="*/ 156 h 156"/>
                  <a:gd name="T6" fmla="*/ 30 w 60"/>
                  <a:gd name="T7" fmla="*/ 156 h 156"/>
                  <a:gd name="T8" fmla="*/ 54 w 60"/>
                  <a:gd name="T9" fmla="*/ 126 h 156"/>
                  <a:gd name="T10" fmla="*/ 60 w 60"/>
                  <a:gd name="T11" fmla="*/ 90 h 156"/>
                  <a:gd name="T12" fmla="*/ 54 w 60"/>
                  <a:gd name="T13" fmla="*/ 66 h 156"/>
                  <a:gd name="T14" fmla="*/ 48 w 60"/>
                  <a:gd name="T15" fmla="*/ 42 h 156"/>
                  <a:gd name="T16" fmla="*/ 30 w 60"/>
                  <a:gd name="T17" fmla="*/ 18 h 156"/>
                  <a:gd name="T18" fmla="*/ 6 w 60"/>
                  <a:gd name="T19" fmla="*/ 0 h 156"/>
                  <a:gd name="T20" fmla="*/ 0 w 60"/>
                  <a:gd name="T21" fmla="*/ 6 h 156"/>
                  <a:gd name="T22" fmla="*/ 24 w 60"/>
                  <a:gd name="T23" fmla="*/ 24 h 156"/>
                  <a:gd name="T24" fmla="*/ 42 w 60"/>
                  <a:gd name="T25" fmla="*/ 42 h 156"/>
                  <a:gd name="T26" fmla="*/ 48 w 60"/>
                  <a:gd name="T27" fmla="*/ 66 h 156"/>
                  <a:gd name="T28" fmla="*/ 54 w 60"/>
                  <a:gd name="T29" fmla="*/ 90 h 156"/>
                  <a:gd name="T30" fmla="*/ 54 w 60"/>
                  <a:gd name="T31" fmla="*/ 9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90" name="Freeform 58"/>
              <p:cNvSpPr>
                <a:spLocks/>
              </p:cNvSpPr>
              <p:nvPr/>
            </p:nvSpPr>
            <p:spPr bwMode="hidden">
              <a:xfrm>
                <a:off x="5375" y="3246"/>
                <a:ext cx="192" cy="18"/>
              </a:xfrm>
              <a:custGeom>
                <a:avLst/>
                <a:gdLst>
                  <a:gd name="T0" fmla="*/ 114 w 192"/>
                  <a:gd name="T1" fmla="*/ 12 h 18"/>
                  <a:gd name="T2" fmla="*/ 72 w 192"/>
                  <a:gd name="T3" fmla="*/ 6 h 18"/>
                  <a:gd name="T4" fmla="*/ 30 w 192"/>
                  <a:gd name="T5" fmla="*/ 0 h 18"/>
                  <a:gd name="T6" fmla="*/ 0 w 192"/>
                  <a:gd name="T7" fmla="*/ 0 h 18"/>
                  <a:gd name="T8" fmla="*/ 54 w 192"/>
                  <a:gd name="T9" fmla="*/ 12 h 18"/>
                  <a:gd name="T10" fmla="*/ 114 w 192"/>
                  <a:gd name="T11" fmla="*/ 18 h 18"/>
                  <a:gd name="T12" fmla="*/ 156 w 192"/>
                  <a:gd name="T13" fmla="*/ 18 h 18"/>
                  <a:gd name="T14" fmla="*/ 192 w 192"/>
                  <a:gd name="T15" fmla="*/ 12 h 18"/>
                  <a:gd name="T16" fmla="*/ 186 w 192"/>
                  <a:gd name="T17" fmla="*/ 0 h 18"/>
                  <a:gd name="T18" fmla="*/ 150 w 192"/>
                  <a:gd name="T19" fmla="*/ 6 h 18"/>
                  <a:gd name="T20" fmla="*/ 114 w 192"/>
                  <a:gd name="T21" fmla="*/ 12 h 18"/>
                  <a:gd name="T22" fmla="*/ 114 w 192"/>
                  <a:gd name="T23"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91" name="Freeform 59"/>
              <p:cNvSpPr>
                <a:spLocks/>
              </p:cNvSpPr>
              <p:nvPr/>
            </p:nvSpPr>
            <p:spPr bwMode="hidden">
              <a:xfrm>
                <a:off x="5304" y="3042"/>
                <a:ext cx="161" cy="186"/>
              </a:xfrm>
              <a:custGeom>
                <a:avLst/>
                <a:gdLst>
                  <a:gd name="T0" fmla="*/ 11 w 161"/>
                  <a:gd name="T1" fmla="*/ 114 h 186"/>
                  <a:gd name="T2" fmla="*/ 17 w 161"/>
                  <a:gd name="T3" fmla="*/ 96 h 186"/>
                  <a:gd name="T4" fmla="*/ 23 w 161"/>
                  <a:gd name="T5" fmla="*/ 78 h 186"/>
                  <a:gd name="T6" fmla="*/ 53 w 161"/>
                  <a:gd name="T7" fmla="*/ 42 h 186"/>
                  <a:gd name="T8" fmla="*/ 101 w 161"/>
                  <a:gd name="T9" fmla="*/ 18 h 186"/>
                  <a:gd name="T10" fmla="*/ 155 w 161"/>
                  <a:gd name="T11" fmla="*/ 6 h 186"/>
                  <a:gd name="T12" fmla="*/ 161 w 161"/>
                  <a:gd name="T13" fmla="*/ 0 h 186"/>
                  <a:gd name="T14" fmla="*/ 95 w 161"/>
                  <a:gd name="T15" fmla="*/ 12 h 186"/>
                  <a:gd name="T16" fmla="*/ 47 w 161"/>
                  <a:gd name="T17" fmla="*/ 36 h 186"/>
                  <a:gd name="T18" fmla="*/ 11 w 161"/>
                  <a:gd name="T19" fmla="*/ 72 h 186"/>
                  <a:gd name="T20" fmla="*/ 5 w 161"/>
                  <a:gd name="T21" fmla="*/ 90 h 186"/>
                  <a:gd name="T22" fmla="*/ 0 w 161"/>
                  <a:gd name="T23" fmla="*/ 114 h 186"/>
                  <a:gd name="T24" fmla="*/ 11 w 161"/>
                  <a:gd name="T25" fmla="*/ 150 h 186"/>
                  <a:gd name="T26" fmla="*/ 23 w 161"/>
                  <a:gd name="T27" fmla="*/ 168 h 186"/>
                  <a:gd name="T28" fmla="*/ 41 w 161"/>
                  <a:gd name="T29" fmla="*/ 186 h 186"/>
                  <a:gd name="T30" fmla="*/ 65 w 161"/>
                  <a:gd name="T31" fmla="*/ 186 h 186"/>
                  <a:gd name="T32" fmla="*/ 41 w 161"/>
                  <a:gd name="T33" fmla="*/ 168 h 186"/>
                  <a:gd name="T34" fmla="*/ 23 w 161"/>
                  <a:gd name="T35" fmla="*/ 150 h 186"/>
                  <a:gd name="T36" fmla="*/ 17 w 161"/>
                  <a:gd name="T37" fmla="*/ 132 h 186"/>
                  <a:gd name="T38" fmla="*/ 11 w 161"/>
                  <a:gd name="T39" fmla="*/ 114 h 186"/>
                  <a:gd name="T40" fmla="*/ 11 w 161"/>
                  <a:gd name="T41" fmla="*/ 114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92" name="Freeform 60"/>
              <p:cNvSpPr>
                <a:spLocks/>
              </p:cNvSpPr>
              <p:nvPr/>
            </p:nvSpPr>
            <p:spPr bwMode="hidden">
              <a:xfrm>
                <a:off x="5489" y="3042"/>
                <a:ext cx="186" cy="210"/>
              </a:xfrm>
              <a:custGeom>
                <a:avLst/>
                <a:gdLst>
                  <a:gd name="T0" fmla="*/ 0 w 185"/>
                  <a:gd name="T1" fmla="*/ 6 h 210"/>
                  <a:gd name="T2" fmla="*/ 66 w 185"/>
                  <a:gd name="T3" fmla="*/ 12 h 210"/>
                  <a:gd name="T4" fmla="*/ 119 w 185"/>
                  <a:gd name="T5" fmla="*/ 36 h 210"/>
                  <a:gd name="T6" fmla="*/ 155 w 185"/>
                  <a:gd name="T7" fmla="*/ 72 h 210"/>
                  <a:gd name="T8" fmla="*/ 161 w 185"/>
                  <a:gd name="T9" fmla="*/ 90 h 210"/>
                  <a:gd name="T10" fmla="*/ 167 w 185"/>
                  <a:gd name="T11" fmla="*/ 114 h 210"/>
                  <a:gd name="T12" fmla="*/ 161 w 185"/>
                  <a:gd name="T13" fmla="*/ 138 h 210"/>
                  <a:gd name="T14" fmla="*/ 149 w 185"/>
                  <a:gd name="T15" fmla="*/ 162 h 210"/>
                  <a:gd name="T16" fmla="*/ 119 w 185"/>
                  <a:gd name="T17" fmla="*/ 180 h 210"/>
                  <a:gd name="T18" fmla="*/ 90 w 185"/>
                  <a:gd name="T19" fmla="*/ 198 h 210"/>
                  <a:gd name="T20" fmla="*/ 96 w 185"/>
                  <a:gd name="T21" fmla="*/ 210 h 210"/>
                  <a:gd name="T22" fmla="*/ 131 w 185"/>
                  <a:gd name="T23" fmla="*/ 192 h 210"/>
                  <a:gd name="T24" fmla="*/ 161 w 185"/>
                  <a:gd name="T25" fmla="*/ 168 h 210"/>
                  <a:gd name="T26" fmla="*/ 179 w 185"/>
                  <a:gd name="T27" fmla="*/ 144 h 210"/>
                  <a:gd name="T28" fmla="*/ 185 w 185"/>
                  <a:gd name="T29" fmla="*/ 114 h 210"/>
                  <a:gd name="T30" fmla="*/ 179 w 185"/>
                  <a:gd name="T31" fmla="*/ 90 h 210"/>
                  <a:gd name="T32" fmla="*/ 173 w 185"/>
                  <a:gd name="T33" fmla="*/ 66 h 210"/>
                  <a:gd name="T34" fmla="*/ 155 w 185"/>
                  <a:gd name="T35" fmla="*/ 48 h 210"/>
                  <a:gd name="T36" fmla="*/ 131 w 185"/>
                  <a:gd name="T37" fmla="*/ 30 h 210"/>
                  <a:gd name="T38" fmla="*/ 72 w 185"/>
                  <a:gd name="T39" fmla="*/ 6 h 210"/>
                  <a:gd name="T40" fmla="*/ 0 w 185"/>
                  <a:gd name="T41" fmla="*/ 0 h 210"/>
                  <a:gd name="T42" fmla="*/ 0 w 185"/>
                  <a:gd name="T43" fmla="*/ 6 h 210"/>
                  <a:gd name="T44" fmla="*/ 0 w 185"/>
                  <a:gd name="T45" fmla="*/ 6 h 210"/>
                  <a:gd name="T46" fmla="*/ 0 w 185"/>
                  <a:gd name="T47" fmla="*/ 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93" name="Freeform 61"/>
              <p:cNvSpPr>
                <a:spLocks noEditPoints="1"/>
              </p:cNvSpPr>
              <p:nvPr/>
            </p:nvSpPr>
            <p:spPr bwMode="hidden">
              <a:xfrm>
                <a:off x="5345" y="3058"/>
                <a:ext cx="299" cy="186"/>
              </a:xfrm>
              <a:custGeom>
                <a:avLst/>
                <a:gdLst>
                  <a:gd name="T0" fmla="*/ 150 w 299"/>
                  <a:gd name="T1" fmla="*/ 0 h 186"/>
                  <a:gd name="T2" fmla="*/ 90 w 299"/>
                  <a:gd name="T3" fmla="*/ 6 h 186"/>
                  <a:gd name="T4" fmla="*/ 42 w 299"/>
                  <a:gd name="T5" fmla="*/ 30 h 186"/>
                  <a:gd name="T6" fmla="*/ 12 w 299"/>
                  <a:gd name="T7" fmla="*/ 54 h 186"/>
                  <a:gd name="T8" fmla="*/ 6 w 299"/>
                  <a:gd name="T9" fmla="*/ 72 h 186"/>
                  <a:gd name="T10" fmla="*/ 0 w 299"/>
                  <a:gd name="T11" fmla="*/ 90 h 186"/>
                  <a:gd name="T12" fmla="*/ 6 w 299"/>
                  <a:gd name="T13" fmla="*/ 108 h 186"/>
                  <a:gd name="T14" fmla="*/ 12 w 299"/>
                  <a:gd name="T15" fmla="*/ 126 h 186"/>
                  <a:gd name="T16" fmla="*/ 42 w 299"/>
                  <a:gd name="T17" fmla="*/ 156 h 186"/>
                  <a:gd name="T18" fmla="*/ 90 w 299"/>
                  <a:gd name="T19" fmla="*/ 180 h 186"/>
                  <a:gd name="T20" fmla="*/ 150 w 299"/>
                  <a:gd name="T21" fmla="*/ 186 h 186"/>
                  <a:gd name="T22" fmla="*/ 209 w 299"/>
                  <a:gd name="T23" fmla="*/ 180 h 186"/>
                  <a:gd name="T24" fmla="*/ 257 w 299"/>
                  <a:gd name="T25" fmla="*/ 156 h 186"/>
                  <a:gd name="T26" fmla="*/ 287 w 299"/>
                  <a:gd name="T27" fmla="*/ 126 h 186"/>
                  <a:gd name="T28" fmla="*/ 299 w 299"/>
                  <a:gd name="T29" fmla="*/ 108 h 186"/>
                  <a:gd name="T30" fmla="*/ 299 w 299"/>
                  <a:gd name="T31" fmla="*/ 90 h 186"/>
                  <a:gd name="T32" fmla="*/ 299 w 299"/>
                  <a:gd name="T33" fmla="*/ 72 h 186"/>
                  <a:gd name="T34" fmla="*/ 287 w 299"/>
                  <a:gd name="T35" fmla="*/ 54 h 186"/>
                  <a:gd name="T36" fmla="*/ 257 w 299"/>
                  <a:gd name="T37" fmla="*/ 30 h 186"/>
                  <a:gd name="T38" fmla="*/ 209 w 299"/>
                  <a:gd name="T39" fmla="*/ 6 h 186"/>
                  <a:gd name="T40" fmla="*/ 150 w 299"/>
                  <a:gd name="T41" fmla="*/ 0 h 186"/>
                  <a:gd name="T42" fmla="*/ 150 w 299"/>
                  <a:gd name="T43" fmla="*/ 0 h 186"/>
                  <a:gd name="T44" fmla="*/ 150 w 299"/>
                  <a:gd name="T45" fmla="*/ 180 h 186"/>
                  <a:gd name="T46" fmla="*/ 96 w 299"/>
                  <a:gd name="T47" fmla="*/ 174 h 186"/>
                  <a:gd name="T48" fmla="*/ 48 w 299"/>
                  <a:gd name="T49" fmla="*/ 156 h 186"/>
                  <a:gd name="T50" fmla="*/ 18 w 299"/>
                  <a:gd name="T51" fmla="*/ 126 h 186"/>
                  <a:gd name="T52" fmla="*/ 12 w 299"/>
                  <a:gd name="T53" fmla="*/ 108 h 186"/>
                  <a:gd name="T54" fmla="*/ 6 w 299"/>
                  <a:gd name="T55" fmla="*/ 90 h 186"/>
                  <a:gd name="T56" fmla="*/ 12 w 299"/>
                  <a:gd name="T57" fmla="*/ 72 h 186"/>
                  <a:gd name="T58" fmla="*/ 18 w 299"/>
                  <a:gd name="T59" fmla="*/ 54 h 186"/>
                  <a:gd name="T60" fmla="*/ 48 w 299"/>
                  <a:gd name="T61" fmla="*/ 30 h 186"/>
                  <a:gd name="T62" fmla="*/ 96 w 299"/>
                  <a:gd name="T63" fmla="*/ 12 h 186"/>
                  <a:gd name="T64" fmla="*/ 150 w 299"/>
                  <a:gd name="T65" fmla="*/ 6 h 186"/>
                  <a:gd name="T66" fmla="*/ 203 w 299"/>
                  <a:gd name="T67" fmla="*/ 12 h 186"/>
                  <a:gd name="T68" fmla="*/ 251 w 299"/>
                  <a:gd name="T69" fmla="*/ 30 h 186"/>
                  <a:gd name="T70" fmla="*/ 281 w 299"/>
                  <a:gd name="T71" fmla="*/ 54 h 186"/>
                  <a:gd name="T72" fmla="*/ 293 w 299"/>
                  <a:gd name="T73" fmla="*/ 72 h 186"/>
                  <a:gd name="T74" fmla="*/ 293 w 299"/>
                  <a:gd name="T75" fmla="*/ 90 h 186"/>
                  <a:gd name="T76" fmla="*/ 293 w 299"/>
                  <a:gd name="T77" fmla="*/ 108 h 186"/>
                  <a:gd name="T78" fmla="*/ 281 w 299"/>
                  <a:gd name="T79" fmla="*/ 126 h 186"/>
                  <a:gd name="T80" fmla="*/ 251 w 299"/>
                  <a:gd name="T81" fmla="*/ 156 h 186"/>
                  <a:gd name="T82" fmla="*/ 203 w 299"/>
                  <a:gd name="T83" fmla="*/ 174 h 186"/>
                  <a:gd name="T84" fmla="*/ 150 w 299"/>
                  <a:gd name="T85" fmla="*/ 180 h 186"/>
                  <a:gd name="T86" fmla="*/ 150 w 299"/>
                  <a:gd name="T87" fmla="*/ 18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44094" name="Group 62"/>
              <p:cNvGrpSpPr>
                <a:grpSpLocks/>
              </p:cNvGrpSpPr>
              <p:nvPr/>
            </p:nvGrpSpPr>
            <p:grpSpPr bwMode="auto">
              <a:xfrm>
                <a:off x="5381" y="3085"/>
                <a:ext cx="227" cy="132"/>
                <a:chOff x="5381" y="3085"/>
                <a:chExt cx="227" cy="132"/>
              </a:xfrm>
            </p:grpSpPr>
            <p:sp>
              <p:nvSpPr>
                <p:cNvPr id="44095"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96"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97"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4098"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grpSp>
      <p:sp>
        <p:nvSpPr>
          <p:cNvPr id="44099" name="Rectangle 67"/>
          <p:cNvSpPr>
            <a:spLocks noGrp="1" noChangeArrowheads="1"/>
          </p:cNvSpPr>
          <p:nvPr>
            <p:ph type="title"/>
          </p:nvPr>
        </p:nvSpPr>
        <p:spPr bwMode="auto">
          <a:xfrm>
            <a:off x="504825" y="306388"/>
            <a:ext cx="9072563" cy="1255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783" tIns="50392" rIns="100783" bIns="50392" numCol="1" anchor="ctr" anchorCtr="1" compatLnSpc="1">
            <a:prstTxWarp prst="textNoShape">
              <a:avLst/>
            </a:prstTxWarp>
          </a:bodyPr>
          <a:lstStyle/>
          <a:p>
            <a:pPr lvl="0"/>
            <a:r>
              <a:rPr lang="en-US" smtClean="0"/>
              <a:t>Click to edit Master title style</a:t>
            </a:r>
          </a:p>
        </p:txBody>
      </p:sp>
      <p:sp>
        <p:nvSpPr>
          <p:cNvPr id="44100" name="Rectangle 68"/>
          <p:cNvSpPr>
            <a:spLocks noGrp="1" noChangeArrowheads="1"/>
          </p:cNvSpPr>
          <p:nvPr>
            <p:ph type="body" idx="1"/>
          </p:nvPr>
        </p:nvSpPr>
        <p:spPr bwMode="auto">
          <a:xfrm>
            <a:off x="504825" y="1763713"/>
            <a:ext cx="9072563" cy="4989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783" tIns="50392" rIns="100783" bIns="5039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4101" name="Rectangle 69"/>
          <p:cNvSpPr>
            <a:spLocks noGrp="1" noChangeArrowheads="1"/>
          </p:cNvSpPr>
          <p:nvPr>
            <p:ph type="dt" sz="half" idx="2"/>
          </p:nvPr>
        </p:nvSpPr>
        <p:spPr bwMode="auto">
          <a:xfrm>
            <a:off x="504825" y="6884988"/>
            <a:ext cx="2351088"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783" tIns="50392" rIns="100783" bIns="50392" numCol="1" anchor="b" anchorCtr="0" compatLnSpc="1">
            <a:prstTxWarp prst="textNoShape">
              <a:avLst/>
            </a:prstTxWarp>
          </a:bodyPr>
          <a:lstStyle>
            <a:lvl1pPr defTabSz="1008063" eaLnBrk="1" hangingPunct="1">
              <a:defRPr sz="1500">
                <a:effectLst>
                  <a:outerShdw blurRad="38100" dist="38100" dir="2700000" algn="tl">
                    <a:srgbClr val="000000"/>
                  </a:outerShdw>
                </a:effectLst>
                <a:latin typeface="+mn-lt"/>
              </a:defRPr>
            </a:lvl1pPr>
          </a:lstStyle>
          <a:p>
            <a:endParaRPr lang="en-US"/>
          </a:p>
        </p:txBody>
      </p:sp>
      <p:sp>
        <p:nvSpPr>
          <p:cNvPr id="44102" name="Rectangle 70"/>
          <p:cNvSpPr>
            <a:spLocks noGrp="1" noChangeArrowheads="1"/>
          </p:cNvSpPr>
          <p:nvPr>
            <p:ph type="ftr" sz="quarter" idx="3"/>
          </p:nvPr>
        </p:nvSpPr>
        <p:spPr bwMode="auto">
          <a:xfrm>
            <a:off x="3444875" y="6884988"/>
            <a:ext cx="319087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783" tIns="50392" rIns="100783" bIns="50392" numCol="1" anchor="b" anchorCtr="0" compatLnSpc="1">
            <a:prstTxWarp prst="textNoShape">
              <a:avLst/>
            </a:prstTxWarp>
          </a:bodyPr>
          <a:lstStyle>
            <a:lvl1pPr algn="ctr" defTabSz="1008063" eaLnBrk="1" hangingPunct="1">
              <a:defRPr sz="1500">
                <a:effectLst>
                  <a:outerShdw blurRad="38100" dist="38100" dir="2700000" algn="tl">
                    <a:srgbClr val="000000"/>
                  </a:outerShdw>
                </a:effectLst>
                <a:latin typeface="+mn-lt"/>
              </a:defRPr>
            </a:lvl1pPr>
          </a:lstStyle>
          <a:p>
            <a:endParaRPr lang="en-US"/>
          </a:p>
        </p:txBody>
      </p:sp>
      <p:sp>
        <p:nvSpPr>
          <p:cNvPr id="44103" name="Rectangle 71"/>
          <p:cNvSpPr>
            <a:spLocks noGrp="1" noChangeArrowheads="1"/>
          </p:cNvSpPr>
          <p:nvPr>
            <p:ph type="sldNum" sz="quarter" idx="4"/>
          </p:nvPr>
        </p:nvSpPr>
        <p:spPr bwMode="auto">
          <a:xfrm>
            <a:off x="7224713" y="6884988"/>
            <a:ext cx="235267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783" tIns="50392" rIns="100783" bIns="50392" numCol="1" anchor="b" anchorCtr="0" compatLnSpc="1">
            <a:prstTxWarp prst="textNoShape">
              <a:avLst/>
            </a:prstTxWarp>
          </a:bodyPr>
          <a:lstStyle>
            <a:lvl1pPr algn="r" defTabSz="1008063" eaLnBrk="1" hangingPunct="1">
              <a:defRPr sz="1500">
                <a:effectLst>
                  <a:outerShdw blurRad="38100" dist="38100" dir="2700000" algn="tl">
                    <a:srgbClr val="000000"/>
                  </a:outerShdw>
                </a:effectLst>
                <a:latin typeface="+mn-lt"/>
              </a:defRPr>
            </a:lvl1pPr>
          </a:lstStyle>
          <a:p>
            <a:fld id="{B380AFEA-6B09-477B-8CFA-DCD4D415B854}" type="slidenum">
              <a:rPr lang="en-US"/>
              <a:pPr/>
              <a:t>‹#›</a:t>
            </a:fld>
            <a:endParaRPr lang="en-US"/>
          </a:p>
        </p:txBody>
      </p:sp>
    </p:spTree>
  </p:cSld>
  <p:clrMap bg1="dk1" tx1="lt1" bg2="dk2"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iming>
    <p:tnLst>
      <p:par>
        <p:cTn id="1" dur="indefinite" restart="never" nodeType="tmRoot"/>
      </p:par>
    </p:tnLst>
  </p:timing>
  <p:txStyles>
    <p:titleStyle>
      <a:lvl1pPr algn="ctr" defTabSz="1008063" rtl="0" fontAlgn="base">
        <a:spcBef>
          <a:spcPct val="0"/>
        </a:spcBef>
        <a:spcAft>
          <a:spcPct val="0"/>
        </a:spcAft>
        <a:defRPr sz="4900">
          <a:solidFill>
            <a:schemeClr val="tx2"/>
          </a:solidFill>
          <a:effectLst>
            <a:outerShdw blurRad="38100" dist="38100" dir="2700000" algn="tl">
              <a:srgbClr val="000000"/>
            </a:outerShdw>
          </a:effectLst>
          <a:latin typeface="+mj-lt"/>
          <a:ea typeface="+mj-ea"/>
          <a:cs typeface="+mj-cs"/>
        </a:defRPr>
      </a:lvl1pPr>
      <a:lvl2pPr algn="ctr" defTabSz="1008063" rtl="0" fontAlgn="base">
        <a:spcBef>
          <a:spcPct val="0"/>
        </a:spcBef>
        <a:spcAft>
          <a:spcPct val="0"/>
        </a:spcAft>
        <a:defRPr sz="4900">
          <a:solidFill>
            <a:schemeClr val="tx2"/>
          </a:solidFill>
          <a:effectLst>
            <a:outerShdw blurRad="38100" dist="38100" dir="2700000" algn="tl">
              <a:srgbClr val="000000"/>
            </a:outerShdw>
          </a:effectLst>
          <a:latin typeface="Arial" charset="0"/>
        </a:defRPr>
      </a:lvl2pPr>
      <a:lvl3pPr algn="ctr" defTabSz="1008063" rtl="0" fontAlgn="base">
        <a:spcBef>
          <a:spcPct val="0"/>
        </a:spcBef>
        <a:spcAft>
          <a:spcPct val="0"/>
        </a:spcAft>
        <a:defRPr sz="4900">
          <a:solidFill>
            <a:schemeClr val="tx2"/>
          </a:solidFill>
          <a:effectLst>
            <a:outerShdw blurRad="38100" dist="38100" dir="2700000" algn="tl">
              <a:srgbClr val="000000"/>
            </a:outerShdw>
          </a:effectLst>
          <a:latin typeface="Arial" charset="0"/>
        </a:defRPr>
      </a:lvl3pPr>
      <a:lvl4pPr algn="ctr" defTabSz="1008063" rtl="0" fontAlgn="base">
        <a:spcBef>
          <a:spcPct val="0"/>
        </a:spcBef>
        <a:spcAft>
          <a:spcPct val="0"/>
        </a:spcAft>
        <a:defRPr sz="4900">
          <a:solidFill>
            <a:schemeClr val="tx2"/>
          </a:solidFill>
          <a:effectLst>
            <a:outerShdw blurRad="38100" dist="38100" dir="2700000" algn="tl">
              <a:srgbClr val="000000"/>
            </a:outerShdw>
          </a:effectLst>
          <a:latin typeface="Arial" charset="0"/>
        </a:defRPr>
      </a:lvl4pPr>
      <a:lvl5pPr algn="ctr" defTabSz="1008063" rtl="0" fontAlgn="base">
        <a:spcBef>
          <a:spcPct val="0"/>
        </a:spcBef>
        <a:spcAft>
          <a:spcPct val="0"/>
        </a:spcAft>
        <a:defRPr sz="4900">
          <a:solidFill>
            <a:schemeClr val="tx2"/>
          </a:solidFill>
          <a:effectLst>
            <a:outerShdw blurRad="38100" dist="38100" dir="2700000" algn="tl">
              <a:srgbClr val="000000"/>
            </a:outerShdw>
          </a:effectLst>
          <a:latin typeface="Arial" charset="0"/>
        </a:defRPr>
      </a:lvl5pPr>
      <a:lvl6pPr marL="457200" algn="ctr" defTabSz="1008063" rtl="0" fontAlgn="base">
        <a:spcBef>
          <a:spcPct val="0"/>
        </a:spcBef>
        <a:spcAft>
          <a:spcPct val="0"/>
        </a:spcAft>
        <a:defRPr sz="4900">
          <a:solidFill>
            <a:schemeClr val="tx2"/>
          </a:solidFill>
          <a:effectLst>
            <a:outerShdw blurRad="38100" dist="38100" dir="2700000" algn="tl">
              <a:srgbClr val="000000"/>
            </a:outerShdw>
          </a:effectLst>
          <a:latin typeface="Arial" charset="0"/>
        </a:defRPr>
      </a:lvl6pPr>
      <a:lvl7pPr marL="914400" algn="ctr" defTabSz="1008063" rtl="0" fontAlgn="base">
        <a:spcBef>
          <a:spcPct val="0"/>
        </a:spcBef>
        <a:spcAft>
          <a:spcPct val="0"/>
        </a:spcAft>
        <a:defRPr sz="4900">
          <a:solidFill>
            <a:schemeClr val="tx2"/>
          </a:solidFill>
          <a:effectLst>
            <a:outerShdw blurRad="38100" dist="38100" dir="2700000" algn="tl">
              <a:srgbClr val="000000"/>
            </a:outerShdw>
          </a:effectLst>
          <a:latin typeface="Arial" charset="0"/>
        </a:defRPr>
      </a:lvl7pPr>
      <a:lvl8pPr marL="1371600" algn="ctr" defTabSz="1008063" rtl="0" fontAlgn="base">
        <a:spcBef>
          <a:spcPct val="0"/>
        </a:spcBef>
        <a:spcAft>
          <a:spcPct val="0"/>
        </a:spcAft>
        <a:defRPr sz="4900">
          <a:solidFill>
            <a:schemeClr val="tx2"/>
          </a:solidFill>
          <a:effectLst>
            <a:outerShdw blurRad="38100" dist="38100" dir="2700000" algn="tl">
              <a:srgbClr val="000000"/>
            </a:outerShdw>
          </a:effectLst>
          <a:latin typeface="Arial" charset="0"/>
        </a:defRPr>
      </a:lvl8pPr>
      <a:lvl9pPr marL="1828800" algn="ctr" defTabSz="1008063" rtl="0" fontAlgn="base">
        <a:spcBef>
          <a:spcPct val="0"/>
        </a:spcBef>
        <a:spcAft>
          <a:spcPct val="0"/>
        </a:spcAft>
        <a:defRPr sz="4900">
          <a:solidFill>
            <a:schemeClr val="tx2"/>
          </a:solidFill>
          <a:effectLst>
            <a:outerShdw blurRad="38100" dist="38100" dir="2700000" algn="tl">
              <a:srgbClr val="000000"/>
            </a:outerShdw>
          </a:effectLst>
          <a:latin typeface="Arial" charset="0"/>
        </a:defRPr>
      </a:lvl9pPr>
    </p:titleStyle>
    <p:bodyStyle>
      <a:lvl1pPr marL="377825" indent="-377825" algn="l" defTabSz="1008063" rtl="0" fontAlgn="base">
        <a:spcBef>
          <a:spcPct val="20000"/>
        </a:spcBef>
        <a:spcAft>
          <a:spcPct val="0"/>
        </a:spcAft>
        <a:buClr>
          <a:schemeClr val="hlink"/>
        </a:buClr>
        <a:buSzPct val="80000"/>
        <a:buFont typeface="Wingdings" pitchFamily="2" charset="2"/>
        <a:buChar char="Ø"/>
        <a:defRPr sz="3500">
          <a:solidFill>
            <a:schemeClr val="tx1"/>
          </a:solidFill>
          <a:effectLst>
            <a:outerShdw blurRad="38100" dist="38100" dir="2700000" algn="tl">
              <a:srgbClr val="000000"/>
            </a:outerShdw>
          </a:effectLst>
          <a:latin typeface="+mn-lt"/>
          <a:ea typeface="+mn-ea"/>
          <a:cs typeface="+mn-cs"/>
        </a:defRPr>
      </a:lvl1pPr>
      <a:lvl2pPr marL="819150" indent="-315913" algn="l" defTabSz="1008063" rtl="0" fontAlgn="base">
        <a:spcBef>
          <a:spcPct val="20000"/>
        </a:spcBef>
        <a:spcAft>
          <a:spcPct val="0"/>
        </a:spcAft>
        <a:buClr>
          <a:schemeClr val="tx2"/>
        </a:buClr>
        <a:buSzPct val="50000"/>
        <a:buFont typeface="Wingdings" pitchFamily="2" charset="2"/>
        <a:buChar char="l"/>
        <a:defRPr sz="3100">
          <a:solidFill>
            <a:schemeClr val="tx1"/>
          </a:solidFill>
          <a:effectLst>
            <a:outerShdw blurRad="38100" dist="38100" dir="2700000" algn="tl">
              <a:srgbClr val="000000"/>
            </a:outerShdw>
          </a:effectLst>
          <a:latin typeface="+mn-lt"/>
        </a:defRPr>
      </a:lvl2pPr>
      <a:lvl3pPr marL="1260475" indent="-252413" algn="l" defTabSz="1008063" rtl="0" fontAlgn="base">
        <a:spcBef>
          <a:spcPct val="20000"/>
        </a:spcBef>
        <a:spcAft>
          <a:spcPct val="0"/>
        </a:spcAft>
        <a:buClr>
          <a:schemeClr val="accent2"/>
        </a:buClr>
        <a:buChar char="•"/>
        <a:defRPr sz="2600">
          <a:solidFill>
            <a:schemeClr val="tx1"/>
          </a:solidFill>
          <a:effectLst>
            <a:outerShdw blurRad="38100" dist="38100" dir="2700000" algn="tl">
              <a:srgbClr val="000000"/>
            </a:outerShdw>
          </a:effectLst>
          <a:latin typeface="+mn-lt"/>
        </a:defRPr>
      </a:lvl3pPr>
      <a:lvl4pPr marL="1763713" indent="-252413" algn="l" defTabSz="1008063" rtl="0" fontAlgn="base">
        <a:spcBef>
          <a:spcPct val="20000"/>
        </a:spcBef>
        <a:spcAft>
          <a:spcPct val="0"/>
        </a:spcAft>
        <a:buClr>
          <a:schemeClr val="folHlink"/>
        </a:buClr>
        <a:buSzPct val="50000"/>
        <a:buFont typeface="Wingdings" pitchFamily="2" charset="2"/>
        <a:buChar char="l"/>
        <a:defRPr sz="2200">
          <a:solidFill>
            <a:schemeClr val="tx1"/>
          </a:solidFill>
          <a:effectLst>
            <a:outerShdw blurRad="38100" dist="38100" dir="2700000" algn="tl">
              <a:srgbClr val="000000"/>
            </a:outerShdw>
          </a:effectLst>
          <a:latin typeface="+mn-lt"/>
        </a:defRPr>
      </a:lvl4pPr>
      <a:lvl5pPr marL="2268538" indent="-252413" algn="l" defTabSz="1008063" rtl="0" fontAlgn="base">
        <a:spcBef>
          <a:spcPct val="20000"/>
        </a:spcBef>
        <a:spcAft>
          <a:spcPct val="0"/>
        </a:spcAft>
        <a:buClr>
          <a:schemeClr val="hlink"/>
        </a:buClr>
        <a:buChar char="•"/>
        <a:defRPr sz="2200">
          <a:solidFill>
            <a:schemeClr val="tx1"/>
          </a:solidFill>
          <a:effectLst>
            <a:outerShdw blurRad="38100" dist="38100" dir="2700000" algn="tl">
              <a:srgbClr val="000000"/>
            </a:outerShdw>
          </a:effectLst>
          <a:latin typeface="+mn-lt"/>
        </a:defRPr>
      </a:lvl5pPr>
      <a:lvl6pPr marL="2725738" indent="-252413" algn="l" defTabSz="1008063" rtl="0" fontAlgn="base">
        <a:spcBef>
          <a:spcPct val="20000"/>
        </a:spcBef>
        <a:spcAft>
          <a:spcPct val="0"/>
        </a:spcAft>
        <a:buClr>
          <a:schemeClr val="hlink"/>
        </a:buClr>
        <a:buChar char="•"/>
        <a:defRPr sz="2200">
          <a:solidFill>
            <a:schemeClr val="tx1"/>
          </a:solidFill>
          <a:effectLst>
            <a:outerShdw blurRad="38100" dist="38100" dir="2700000" algn="tl">
              <a:srgbClr val="000000"/>
            </a:outerShdw>
          </a:effectLst>
          <a:latin typeface="+mn-lt"/>
        </a:defRPr>
      </a:lvl6pPr>
      <a:lvl7pPr marL="3182938" indent="-252413" algn="l" defTabSz="1008063" rtl="0" fontAlgn="base">
        <a:spcBef>
          <a:spcPct val="20000"/>
        </a:spcBef>
        <a:spcAft>
          <a:spcPct val="0"/>
        </a:spcAft>
        <a:buClr>
          <a:schemeClr val="hlink"/>
        </a:buClr>
        <a:buChar char="•"/>
        <a:defRPr sz="2200">
          <a:solidFill>
            <a:schemeClr val="tx1"/>
          </a:solidFill>
          <a:effectLst>
            <a:outerShdw blurRad="38100" dist="38100" dir="2700000" algn="tl">
              <a:srgbClr val="000000"/>
            </a:outerShdw>
          </a:effectLst>
          <a:latin typeface="+mn-lt"/>
        </a:defRPr>
      </a:lvl7pPr>
      <a:lvl8pPr marL="3640138" indent="-252413" algn="l" defTabSz="1008063" rtl="0" fontAlgn="base">
        <a:spcBef>
          <a:spcPct val="20000"/>
        </a:spcBef>
        <a:spcAft>
          <a:spcPct val="0"/>
        </a:spcAft>
        <a:buClr>
          <a:schemeClr val="hlink"/>
        </a:buClr>
        <a:buChar char="•"/>
        <a:defRPr sz="2200">
          <a:solidFill>
            <a:schemeClr val="tx1"/>
          </a:solidFill>
          <a:effectLst>
            <a:outerShdw blurRad="38100" dist="38100" dir="2700000" algn="tl">
              <a:srgbClr val="000000"/>
            </a:outerShdw>
          </a:effectLst>
          <a:latin typeface="+mn-lt"/>
        </a:defRPr>
      </a:lvl8pPr>
      <a:lvl9pPr marL="4097338" indent="-252413" algn="l" defTabSz="1008063" rtl="0" fontAlgn="base">
        <a:spcBef>
          <a:spcPct val="20000"/>
        </a:spcBef>
        <a:spcAft>
          <a:spcPct val="0"/>
        </a:spcAft>
        <a:buClr>
          <a:schemeClr val="hlink"/>
        </a:buClr>
        <a:buChar char="•"/>
        <a:defRPr sz="22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68313" y="2865438"/>
            <a:ext cx="9072562" cy="1255712"/>
          </a:xfrm>
        </p:spPr>
        <p:txBody>
          <a:bodyPr/>
          <a:lstStyle/>
          <a:p>
            <a:r>
              <a:rPr lang="en-US" sz="4500" b="1">
                <a:effectLst/>
              </a:rPr>
              <a:t>DYNAMIC AIRWAY COLLAPSE</a:t>
            </a:r>
            <a:br>
              <a:rPr lang="en-US" sz="4500" b="1">
                <a:effectLst/>
              </a:rPr>
            </a:br>
            <a:r>
              <a:rPr lang="en-US" sz="4500" b="1">
                <a:effectLst/>
              </a:rPr>
              <a:t>(DAC)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504825" y="168275"/>
            <a:ext cx="9072563" cy="755650"/>
          </a:xfrm>
        </p:spPr>
        <p:txBody>
          <a:bodyPr/>
          <a:lstStyle/>
          <a:p>
            <a:r>
              <a:rPr lang="en-US" sz="5500">
                <a:effectLst/>
              </a:rPr>
              <a:t>Diagnosis cont..</a:t>
            </a:r>
            <a:endParaRPr lang="en-US" sz="5500"/>
          </a:p>
        </p:txBody>
      </p:sp>
      <p:sp>
        <p:nvSpPr>
          <p:cNvPr id="59395" name="Text Box 3"/>
          <p:cNvSpPr txBox="1">
            <a:spLocks noChangeArrowheads="1"/>
          </p:cNvSpPr>
          <p:nvPr/>
        </p:nvSpPr>
        <p:spPr bwMode="auto">
          <a:xfrm>
            <a:off x="1176338" y="1427163"/>
            <a:ext cx="7140575" cy="63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0783" tIns="50392" rIns="100783" bIns="50392">
            <a:spAutoFit/>
          </a:bodyPr>
          <a:lstStyle>
            <a:lvl1pPr defTabSz="1008063">
              <a:defRPr sz="2400">
                <a:solidFill>
                  <a:schemeClr val="tx1"/>
                </a:solidFill>
                <a:latin typeface="Times New Roman" charset="0"/>
              </a:defRPr>
            </a:lvl1pPr>
            <a:lvl2pPr marL="503238" defTabSz="1008063">
              <a:defRPr sz="2400">
                <a:solidFill>
                  <a:schemeClr val="tx1"/>
                </a:solidFill>
                <a:latin typeface="Times New Roman" charset="0"/>
              </a:defRPr>
            </a:lvl2pPr>
            <a:lvl3pPr marL="1008063" defTabSz="1008063">
              <a:defRPr sz="2400">
                <a:solidFill>
                  <a:schemeClr val="tx1"/>
                </a:solidFill>
                <a:latin typeface="Times New Roman" charset="0"/>
              </a:defRPr>
            </a:lvl3pPr>
            <a:lvl4pPr marL="1511300" defTabSz="1008063">
              <a:defRPr sz="2400">
                <a:solidFill>
                  <a:schemeClr val="tx1"/>
                </a:solidFill>
                <a:latin typeface="Times New Roman" charset="0"/>
              </a:defRPr>
            </a:lvl4pPr>
            <a:lvl5pPr marL="2016125" defTabSz="1008063">
              <a:defRPr sz="2400">
                <a:solidFill>
                  <a:schemeClr val="tx1"/>
                </a:solidFill>
                <a:latin typeface="Times New Roman" charset="0"/>
              </a:defRPr>
            </a:lvl5pPr>
            <a:lvl6pPr marL="2473325" defTabSz="1008063" eaLnBrk="0" fontAlgn="base" hangingPunct="0">
              <a:spcBef>
                <a:spcPct val="0"/>
              </a:spcBef>
              <a:spcAft>
                <a:spcPct val="0"/>
              </a:spcAft>
              <a:defRPr sz="2400">
                <a:solidFill>
                  <a:schemeClr val="tx1"/>
                </a:solidFill>
                <a:latin typeface="Times New Roman" charset="0"/>
              </a:defRPr>
            </a:lvl6pPr>
            <a:lvl7pPr marL="2930525" defTabSz="1008063" eaLnBrk="0" fontAlgn="base" hangingPunct="0">
              <a:spcBef>
                <a:spcPct val="0"/>
              </a:spcBef>
              <a:spcAft>
                <a:spcPct val="0"/>
              </a:spcAft>
              <a:defRPr sz="2400">
                <a:solidFill>
                  <a:schemeClr val="tx1"/>
                </a:solidFill>
                <a:latin typeface="Times New Roman" charset="0"/>
              </a:defRPr>
            </a:lvl7pPr>
            <a:lvl8pPr marL="3387725" defTabSz="1008063" eaLnBrk="0" fontAlgn="base" hangingPunct="0">
              <a:spcBef>
                <a:spcPct val="0"/>
              </a:spcBef>
              <a:spcAft>
                <a:spcPct val="0"/>
              </a:spcAft>
              <a:defRPr sz="2400">
                <a:solidFill>
                  <a:schemeClr val="tx1"/>
                </a:solidFill>
                <a:latin typeface="Times New Roman" charset="0"/>
              </a:defRPr>
            </a:lvl8pPr>
            <a:lvl9pPr marL="3844925" defTabSz="1008063"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endParaRPr lang="en-US" sz="3500">
              <a:latin typeface="Arial" charset="0"/>
              <a:cs typeface="Arial" charset="0"/>
            </a:endParaRPr>
          </a:p>
        </p:txBody>
      </p:sp>
      <p:sp>
        <p:nvSpPr>
          <p:cNvPr id="59396" name="Text Box 4"/>
          <p:cNvSpPr txBox="1">
            <a:spLocks noChangeArrowheads="1"/>
          </p:cNvSpPr>
          <p:nvPr/>
        </p:nvSpPr>
        <p:spPr bwMode="auto">
          <a:xfrm>
            <a:off x="498475" y="1189037"/>
            <a:ext cx="9323387" cy="5026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0783" tIns="50392" rIns="100783" bIns="50392">
            <a:spAutoFit/>
          </a:bodyPr>
          <a:lstStyle>
            <a:lvl1pPr defTabSz="1008063">
              <a:defRPr sz="2400">
                <a:solidFill>
                  <a:schemeClr val="tx1"/>
                </a:solidFill>
                <a:latin typeface="Times New Roman" charset="0"/>
              </a:defRPr>
            </a:lvl1pPr>
            <a:lvl2pPr marL="503238" defTabSz="1008063">
              <a:defRPr sz="2400">
                <a:solidFill>
                  <a:schemeClr val="tx1"/>
                </a:solidFill>
                <a:latin typeface="Times New Roman" charset="0"/>
              </a:defRPr>
            </a:lvl2pPr>
            <a:lvl3pPr marL="1008063" defTabSz="1008063">
              <a:defRPr sz="2400">
                <a:solidFill>
                  <a:schemeClr val="tx1"/>
                </a:solidFill>
                <a:latin typeface="Times New Roman" charset="0"/>
              </a:defRPr>
            </a:lvl3pPr>
            <a:lvl4pPr marL="1511300" defTabSz="1008063">
              <a:defRPr sz="2400">
                <a:solidFill>
                  <a:schemeClr val="tx1"/>
                </a:solidFill>
                <a:latin typeface="Times New Roman" charset="0"/>
              </a:defRPr>
            </a:lvl4pPr>
            <a:lvl5pPr marL="2016125" defTabSz="1008063">
              <a:defRPr sz="2400">
                <a:solidFill>
                  <a:schemeClr val="tx1"/>
                </a:solidFill>
                <a:latin typeface="Times New Roman" charset="0"/>
              </a:defRPr>
            </a:lvl5pPr>
            <a:lvl6pPr marL="2473325" defTabSz="1008063" eaLnBrk="0" fontAlgn="base" hangingPunct="0">
              <a:spcBef>
                <a:spcPct val="0"/>
              </a:spcBef>
              <a:spcAft>
                <a:spcPct val="0"/>
              </a:spcAft>
              <a:defRPr sz="2400">
                <a:solidFill>
                  <a:schemeClr val="tx1"/>
                </a:solidFill>
                <a:latin typeface="Times New Roman" charset="0"/>
              </a:defRPr>
            </a:lvl6pPr>
            <a:lvl7pPr marL="2930525" defTabSz="1008063" eaLnBrk="0" fontAlgn="base" hangingPunct="0">
              <a:spcBef>
                <a:spcPct val="0"/>
              </a:spcBef>
              <a:spcAft>
                <a:spcPct val="0"/>
              </a:spcAft>
              <a:defRPr sz="2400">
                <a:solidFill>
                  <a:schemeClr val="tx1"/>
                </a:solidFill>
                <a:latin typeface="Times New Roman" charset="0"/>
              </a:defRPr>
            </a:lvl7pPr>
            <a:lvl8pPr marL="3387725" defTabSz="1008063" eaLnBrk="0" fontAlgn="base" hangingPunct="0">
              <a:spcBef>
                <a:spcPct val="0"/>
              </a:spcBef>
              <a:spcAft>
                <a:spcPct val="0"/>
              </a:spcAft>
              <a:defRPr sz="2400">
                <a:solidFill>
                  <a:schemeClr val="tx1"/>
                </a:solidFill>
                <a:latin typeface="Times New Roman" charset="0"/>
              </a:defRPr>
            </a:lvl8pPr>
            <a:lvl9pPr marL="3844925" defTabSz="1008063" eaLnBrk="0" fontAlgn="base" hangingPunct="0">
              <a:spcBef>
                <a:spcPct val="0"/>
              </a:spcBef>
              <a:spcAft>
                <a:spcPct val="0"/>
              </a:spcAft>
              <a:defRPr sz="2400">
                <a:solidFill>
                  <a:schemeClr val="tx1"/>
                </a:solidFill>
                <a:latin typeface="Times New Roman" charset="0"/>
              </a:defRPr>
            </a:lvl9pPr>
          </a:lstStyle>
          <a:p>
            <a:pPr algn="just" eaLnBrk="1" hangingPunct="1">
              <a:spcBef>
                <a:spcPct val="50000"/>
              </a:spcBef>
              <a:buFont typeface="Wingdings" pitchFamily="2" charset="2"/>
              <a:buChar char="v"/>
            </a:pPr>
            <a:r>
              <a:rPr lang="en-US" sz="2800" dirty="0"/>
              <a:t> </a:t>
            </a:r>
            <a:r>
              <a:rPr lang="en-US" sz="3200" dirty="0" err="1"/>
              <a:t>Endobronchial</a:t>
            </a:r>
            <a:r>
              <a:rPr lang="en-US" sz="3200" dirty="0"/>
              <a:t> ultrasound permits studies of tracheobronchial wall structure in real time, potentially assisting management. </a:t>
            </a:r>
          </a:p>
          <a:p>
            <a:pPr algn="just" eaLnBrk="1" hangingPunct="1">
              <a:spcBef>
                <a:spcPct val="50000"/>
              </a:spcBef>
              <a:buFont typeface="Wingdings" pitchFamily="2" charset="2"/>
              <a:buChar char="v"/>
            </a:pPr>
            <a:r>
              <a:rPr lang="en-US" sz="3200" dirty="0"/>
              <a:t> Dynamic CT scanning or cine MRI could be used to determine the origin, as well as to map the morphology, severity, and extent of the disease process. </a:t>
            </a:r>
          </a:p>
          <a:p>
            <a:pPr algn="just" eaLnBrk="1" hangingPunct="1">
              <a:spcBef>
                <a:spcPct val="50000"/>
              </a:spcBef>
              <a:buFont typeface="Wingdings" pitchFamily="2" charset="2"/>
              <a:buChar char="v"/>
            </a:pPr>
            <a:r>
              <a:rPr lang="en-US" sz="3200" dirty="0"/>
              <a:t> A good correlation has been noted between </a:t>
            </a:r>
            <a:r>
              <a:rPr lang="en-US" sz="3200" dirty="0" err="1"/>
              <a:t>bronchoscopic</a:t>
            </a:r>
            <a:r>
              <a:rPr lang="en-US" sz="3200" dirty="0"/>
              <a:t> findings and these new imaging techniques. </a:t>
            </a:r>
          </a:p>
        </p:txBody>
      </p:sp>
      <p:sp>
        <p:nvSpPr>
          <p:cNvPr id="59397" name="Text Box 5"/>
          <p:cNvSpPr txBox="1">
            <a:spLocks noChangeArrowheads="1"/>
          </p:cNvSpPr>
          <p:nvPr/>
        </p:nvSpPr>
        <p:spPr bwMode="auto">
          <a:xfrm>
            <a:off x="239713" y="7032625"/>
            <a:ext cx="9840912" cy="52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0783" tIns="50392" rIns="100783" bIns="50392">
            <a:spAutoFit/>
          </a:bodyPr>
          <a:lstStyle>
            <a:lvl1pPr marL="457200" indent="-457200" defTabSz="1008063">
              <a:defRPr sz="2400">
                <a:solidFill>
                  <a:schemeClr val="tx1"/>
                </a:solidFill>
                <a:latin typeface="Times New Roman" charset="0"/>
              </a:defRPr>
            </a:lvl1pPr>
            <a:lvl2pPr marL="960438" indent="-457200" defTabSz="1008063">
              <a:defRPr sz="2400">
                <a:solidFill>
                  <a:schemeClr val="tx1"/>
                </a:solidFill>
                <a:latin typeface="Times New Roman" charset="0"/>
              </a:defRPr>
            </a:lvl2pPr>
            <a:lvl3pPr marL="1465263" indent="-457200" defTabSz="1008063">
              <a:defRPr sz="2400">
                <a:solidFill>
                  <a:schemeClr val="tx1"/>
                </a:solidFill>
                <a:latin typeface="Times New Roman" charset="0"/>
              </a:defRPr>
            </a:lvl3pPr>
            <a:lvl4pPr marL="1968500" indent="-457200" defTabSz="1008063">
              <a:defRPr sz="2400">
                <a:solidFill>
                  <a:schemeClr val="tx1"/>
                </a:solidFill>
                <a:latin typeface="Times New Roman" charset="0"/>
              </a:defRPr>
            </a:lvl4pPr>
            <a:lvl5pPr marL="2473325" indent="-457200" defTabSz="1008063">
              <a:defRPr sz="2400">
                <a:solidFill>
                  <a:schemeClr val="tx1"/>
                </a:solidFill>
                <a:latin typeface="Times New Roman" charset="0"/>
              </a:defRPr>
            </a:lvl5pPr>
            <a:lvl6pPr marL="2930525" indent="-457200" defTabSz="1008063" eaLnBrk="0" fontAlgn="base" hangingPunct="0">
              <a:spcBef>
                <a:spcPct val="0"/>
              </a:spcBef>
              <a:spcAft>
                <a:spcPct val="0"/>
              </a:spcAft>
              <a:defRPr sz="2400">
                <a:solidFill>
                  <a:schemeClr val="tx1"/>
                </a:solidFill>
                <a:latin typeface="Times New Roman" charset="0"/>
              </a:defRPr>
            </a:lvl6pPr>
            <a:lvl7pPr marL="3387725" indent="-457200" defTabSz="1008063" eaLnBrk="0" fontAlgn="base" hangingPunct="0">
              <a:spcBef>
                <a:spcPct val="0"/>
              </a:spcBef>
              <a:spcAft>
                <a:spcPct val="0"/>
              </a:spcAft>
              <a:defRPr sz="2400">
                <a:solidFill>
                  <a:schemeClr val="tx1"/>
                </a:solidFill>
                <a:latin typeface="Times New Roman" charset="0"/>
              </a:defRPr>
            </a:lvl7pPr>
            <a:lvl8pPr marL="3844925" indent="-457200" defTabSz="1008063" eaLnBrk="0" fontAlgn="base" hangingPunct="0">
              <a:spcBef>
                <a:spcPct val="0"/>
              </a:spcBef>
              <a:spcAft>
                <a:spcPct val="0"/>
              </a:spcAft>
              <a:defRPr sz="2400">
                <a:solidFill>
                  <a:schemeClr val="tx1"/>
                </a:solidFill>
                <a:latin typeface="Times New Roman" charset="0"/>
              </a:defRPr>
            </a:lvl8pPr>
            <a:lvl9pPr marL="4302125" indent="-457200" defTabSz="1008063" eaLnBrk="0" fontAlgn="base" hangingPunct="0">
              <a:spcBef>
                <a:spcPct val="0"/>
              </a:spcBef>
              <a:spcAft>
                <a:spcPct val="0"/>
              </a:spcAft>
              <a:defRPr sz="2400">
                <a:solidFill>
                  <a:schemeClr val="tx1"/>
                </a:solidFill>
                <a:latin typeface="Times New Roman" charset="0"/>
              </a:defRPr>
            </a:lvl9pPr>
          </a:lstStyle>
          <a:p>
            <a:r>
              <a:rPr lang="en-US" sz="1400" b="1" i="1"/>
              <a:t>A 92-Year-Old Woman With Expiratory Wheezing Refractory to Inhaled Bronchodilators,</a:t>
            </a:r>
            <a:r>
              <a:rPr lang="en-US" sz="1400"/>
              <a:t> Jui Yuan-Lin MD and </a:t>
            </a:r>
            <a:r>
              <a:rPr lang="en-US" sz="1400" b="1" i="1"/>
              <a:t>Ping-Hung Kuo,</a:t>
            </a:r>
          </a:p>
          <a:p>
            <a:r>
              <a:rPr lang="en-US" sz="1400" b="1" i="1"/>
              <a:t>MD</a:t>
            </a:r>
            <a:r>
              <a:rPr lang="en-US" sz="1400"/>
              <a:t> , </a:t>
            </a:r>
            <a:r>
              <a:rPr lang="en-US" sz="1400" i="1"/>
              <a:t>CHEST , June 1 2009.</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358775" y="420688"/>
            <a:ext cx="9364663"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defRPr>
            </a:lvl9pPr>
          </a:lstStyle>
          <a:p>
            <a:pPr algn="ctr" eaLnBrk="1">
              <a:lnSpc>
                <a:spcPct val="97000"/>
              </a:lnSpc>
              <a:buClr>
                <a:srgbClr val="000000"/>
              </a:buClr>
              <a:buSzPct val="45000"/>
              <a:buFont typeface="StarSymbol" charset="0"/>
              <a:buNone/>
            </a:pPr>
            <a:r>
              <a:rPr lang="en-GB" b="1">
                <a:latin typeface="Arial" charset="0"/>
              </a:rPr>
              <a:t>Bronchoscopic images with a PEEP of 0 cm H2O</a:t>
            </a:r>
          </a:p>
        </p:txBody>
      </p:sp>
      <p:pic>
        <p:nvPicPr>
          <p:cNvPr id="542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5938" y="7199313"/>
            <a:ext cx="1800225" cy="360362"/>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pic>
        <p:nvPicPr>
          <p:cNvPr id="542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7888" y="1079500"/>
            <a:ext cx="8329612" cy="539591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sp>
        <p:nvSpPr>
          <p:cNvPr id="54277" name="Text Box 5"/>
          <p:cNvSpPr txBox="1">
            <a:spLocks noChangeArrowheads="1"/>
          </p:cNvSpPr>
          <p:nvPr/>
        </p:nvSpPr>
        <p:spPr bwMode="auto">
          <a:xfrm>
            <a:off x="877888" y="6583363"/>
            <a:ext cx="4319587"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Lst>
              <a:defRPr sz="2400">
                <a:solidFill>
                  <a:schemeClr val="tx1"/>
                </a:solidFill>
                <a:latin typeface="Times New Roman" charset="0"/>
              </a:defRPr>
            </a:lvl1pPr>
            <a:lvl2pPr>
              <a:tabLst>
                <a:tab pos="723900" algn="l"/>
                <a:tab pos="1447800" algn="l"/>
                <a:tab pos="2171700" algn="l"/>
                <a:tab pos="2895600" algn="l"/>
                <a:tab pos="3619500" algn="l"/>
              </a:tabLst>
              <a:defRPr sz="2400">
                <a:solidFill>
                  <a:schemeClr val="tx1"/>
                </a:solidFill>
                <a:latin typeface="Times New Roman" charset="0"/>
              </a:defRPr>
            </a:lvl2pPr>
            <a:lvl3pPr>
              <a:tabLst>
                <a:tab pos="723900" algn="l"/>
                <a:tab pos="1447800" algn="l"/>
                <a:tab pos="2171700" algn="l"/>
                <a:tab pos="2895600" algn="l"/>
                <a:tab pos="3619500" algn="l"/>
              </a:tabLst>
              <a:defRPr sz="2400">
                <a:solidFill>
                  <a:schemeClr val="tx1"/>
                </a:solidFill>
                <a:latin typeface="Times New Roman" charset="0"/>
              </a:defRPr>
            </a:lvl3pPr>
            <a:lvl4pPr>
              <a:tabLst>
                <a:tab pos="723900" algn="l"/>
                <a:tab pos="1447800" algn="l"/>
                <a:tab pos="2171700" algn="l"/>
                <a:tab pos="2895600" algn="l"/>
                <a:tab pos="3619500" algn="l"/>
              </a:tabLst>
              <a:defRPr sz="2400">
                <a:solidFill>
                  <a:schemeClr val="tx1"/>
                </a:solidFill>
                <a:latin typeface="Times New Roman" charset="0"/>
              </a:defRPr>
            </a:lvl4pPr>
            <a:lvl5pPr>
              <a:tabLst>
                <a:tab pos="723900" algn="l"/>
                <a:tab pos="1447800" algn="l"/>
                <a:tab pos="2171700" algn="l"/>
                <a:tab pos="2895600" algn="l"/>
                <a:tab pos="36195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New Roman" charset="0"/>
              </a:defRPr>
            </a:lvl9pPr>
          </a:lstStyle>
          <a:p>
            <a:pPr eaLnBrk="1">
              <a:lnSpc>
                <a:spcPct val="97000"/>
              </a:lnSpc>
              <a:buClr>
                <a:srgbClr val="000000"/>
              </a:buClr>
              <a:buSzPct val="45000"/>
              <a:buFont typeface="StarSymbol" charset="0"/>
              <a:buNone/>
            </a:pPr>
            <a:r>
              <a:rPr lang="en-GB" sz="1600" b="1">
                <a:latin typeface="Arial" charset="0"/>
              </a:rPr>
              <a:t>Lin J, Kuo P Chest 2009;135:1680-1683</a:t>
            </a:r>
          </a:p>
        </p:txBody>
      </p:sp>
      <p:sp>
        <p:nvSpPr>
          <p:cNvPr id="54278" name="Text Box 6"/>
          <p:cNvSpPr txBox="1">
            <a:spLocks noChangeArrowheads="1"/>
          </p:cNvSpPr>
          <p:nvPr/>
        </p:nvSpPr>
        <p:spPr bwMode="auto">
          <a:xfrm>
            <a:off x="107950" y="7289800"/>
            <a:ext cx="5435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85725" indent="-85725">
              <a:tabLst>
                <a:tab pos="723900" algn="l"/>
                <a:tab pos="1447800" algn="l"/>
                <a:tab pos="2171700" algn="l"/>
                <a:tab pos="2895600" algn="l"/>
                <a:tab pos="3619500" algn="l"/>
                <a:tab pos="4343400" algn="l"/>
                <a:tab pos="50673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Lst>
              <a:defRPr sz="2400">
                <a:solidFill>
                  <a:schemeClr val="tx1"/>
                </a:solidFill>
                <a:latin typeface="Times New Roman" charset="0"/>
              </a:defRPr>
            </a:lvl9pPr>
          </a:lstStyle>
          <a:p>
            <a:pPr>
              <a:lnSpc>
                <a:spcPct val="94000"/>
              </a:lnSpc>
              <a:spcBef>
                <a:spcPts val="450"/>
              </a:spcBef>
              <a:buClr>
                <a:srgbClr val="000000"/>
              </a:buClr>
              <a:buSzPct val="45000"/>
              <a:buFont typeface="StarSymbol" charset="0"/>
              <a:buNone/>
            </a:pPr>
            <a:r>
              <a:rPr lang="en-GB" sz="1000">
                <a:latin typeface="Arial" charset="0"/>
              </a:rPr>
              <a:t>©2009 by American College of Chest Physicians</a:t>
            </a:r>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9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5963" y="655638"/>
            <a:ext cx="6119812" cy="64008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544513" y="198438"/>
            <a:ext cx="8569325" cy="533400"/>
          </a:xfrm>
        </p:spPr>
        <p:txBody>
          <a:bodyPr/>
          <a:lstStyle/>
          <a:p>
            <a:r>
              <a:rPr lang="en-US" sz="6600">
                <a:effectLst/>
              </a:rPr>
              <a:t/>
            </a:r>
            <a:br>
              <a:rPr lang="en-US" sz="6600">
                <a:effectLst/>
              </a:rPr>
            </a:br>
            <a:r>
              <a:rPr lang="en-US" sz="5400">
                <a:effectLst/>
              </a:rPr>
              <a:t>Radiology</a:t>
            </a:r>
          </a:p>
        </p:txBody>
      </p:sp>
      <p:sp>
        <p:nvSpPr>
          <p:cNvPr id="17411" name="Text Box 3"/>
          <p:cNvSpPr txBox="1">
            <a:spLocks noChangeArrowheads="1"/>
          </p:cNvSpPr>
          <p:nvPr/>
        </p:nvSpPr>
        <p:spPr bwMode="auto">
          <a:xfrm>
            <a:off x="264680" y="960437"/>
            <a:ext cx="9448800" cy="570925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12813">
              <a:defRPr sz="2400">
                <a:solidFill>
                  <a:schemeClr val="tx1"/>
                </a:solidFill>
                <a:latin typeface="Times New Roman" charset="0"/>
              </a:defRPr>
            </a:lvl1pPr>
            <a:lvl2pPr defTabSz="912813">
              <a:defRPr sz="2400">
                <a:solidFill>
                  <a:schemeClr val="tx1"/>
                </a:solidFill>
                <a:latin typeface="Times New Roman" charset="0"/>
              </a:defRPr>
            </a:lvl2pPr>
            <a:lvl3pPr defTabSz="912813">
              <a:defRPr sz="2400">
                <a:solidFill>
                  <a:schemeClr val="tx1"/>
                </a:solidFill>
                <a:latin typeface="Times New Roman" charset="0"/>
              </a:defRPr>
            </a:lvl3pPr>
            <a:lvl4pPr defTabSz="912813">
              <a:defRPr sz="2400">
                <a:solidFill>
                  <a:schemeClr val="tx1"/>
                </a:solidFill>
                <a:latin typeface="Times New Roman" charset="0"/>
              </a:defRPr>
            </a:lvl4pPr>
            <a:lvl5pPr defTabSz="912813">
              <a:defRPr sz="2400">
                <a:solidFill>
                  <a:schemeClr val="tx1"/>
                </a:solidFill>
                <a:latin typeface="Times New Roman" charset="0"/>
              </a:defRPr>
            </a:lvl5pPr>
            <a:lvl6pPr defTabSz="912813" eaLnBrk="0" fontAlgn="base" hangingPunct="0">
              <a:spcBef>
                <a:spcPct val="0"/>
              </a:spcBef>
              <a:spcAft>
                <a:spcPct val="0"/>
              </a:spcAft>
              <a:defRPr sz="2400">
                <a:solidFill>
                  <a:schemeClr val="tx1"/>
                </a:solidFill>
                <a:latin typeface="Times New Roman" charset="0"/>
              </a:defRPr>
            </a:lvl6pPr>
            <a:lvl7pPr defTabSz="912813" eaLnBrk="0" fontAlgn="base" hangingPunct="0">
              <a:spcBef>
                <a:spcPct val="0"/>
              </a:spcBef>
              <a:spcAft>
                <a:spcPct val="0"/>
              </a:spcAft>
              <a:defRPr sz="2400">
                <a:solidFill>
                  <a:schemeClr val="tx1"/>
                </a:solidFill>
                <a:latin typeface="Times New Roman" charset="0"/>
              </a:defRPr>
            </a:lvl7pPr>
            <a:lvl8pPr defTabSz="912813" eaLnBrk="0" fontAlgn="base" hangingPunct="0">
              <a:spcBef>
                <a:spcPct val="0"/>
              </a:spcBef>
              <a:spcAft>
                <a:spcPct val="0"/>
              </a:spcAft>
              <a:defRPr sz="2400">
                <a:solidFill>
                  <a:schemeClr val="tx1"/>
                </a:solidFill>
                <a:latin typeface="Times New Roman" charset="0"/>
              </a:defRPr>
            </a:lvl8pPr>
            <a:lvl9pPr defTabSz="912813" eaLnBrk="0" fontAlgn="base" hangingPunct="0">
              <a:spcBef>
                <a:spcPct val="0"/>
              </a:spcBef>
              <a:spcAft>
                <a:spcPct val="0"/>
              </a:spcAft>
              <a:defRPr sz="2400">
                <a:solidFill>
                  <a:schemeClr val="tx1"/>
                </a:solidFill>
                <a:latin typeface="Times New Roman" charset="0"/>
              </a:defRPr>
            </a:lvl9pPr>
          </a:lstStyle>
          <a:p>
            <a:pPr algn="just">
              <a:buFontTx/>
              <a:buChar char="•"/>
            </a:pPr>
            <a:r>
              <a:rPr lang="en-US" dirty="0"/>
              <a:t> </a:t>
            </a:r>
            <a:r>
              <a:rPr lang="en-US" dirty="0" err="1"/>
              <a:t>Multidetector</a:t>
            </a:r>
            <a:r>
              <a:rPr lang="en-US" dirty="0"/>
              <a:t> CT with inspiratory-expiratory imaging is a promising method in the evaluation of patients with dynamic airway collapse.</a:t>
            </a:r>
          </a:p>
          <a:p>
            <a:pPr algn="just"/>
            <a:endParaRPr lang="en-US" sz="1200" dirty="0"/>
          </a:p>
          <a:p>
            <a:pPr algn="just">
              <a:buFontTx/>
              <a:buChar char="•"/>
            </a:pPr>
            <a:r>
              <a:rPr lang="en-US" dirty="0"/>
              <a:t> In one study, the degree of dynamic collapse correlated well with </a:t>
            </a:r>
            <a:r>
              <a:rPr lang="en-US" dirty="0" err="1"/>
              <a:t>bronchoscopic</a:t>
            </a:r>
            <a:r>
              <a:rPr lang="en-US" dirty="0"/>
              <a:t> results.</a:t>
            </a:r>
          </a:p>
          <a:p>
            <a:pPr algn="just"/>
            <a:endParaRPr lang="en-US" sz="800" dirty="0"/>
          </a:p>
          <a:p>
            <a:pPr algn="just">
              <a:buFontTx/>
              <a:buChar char="•"/>
            </a:pPr>
            <a:r>
              <a:rPr lang="en-US" dirty="0"/>
              <a:t> Dynamic expiratory </a:t>
            </a:r>
            <a:r>
              <a:rPr lang="en-US" dirty="0" err="1"/>
              <a:t>multidetector</a:t>
            </a:r>
            <a:r>
              <a:rPr lang="en-US" dirty="0"/>
              <a:t> CT may offer a feasible alternative to bronchoscopy in patients with suspected </a:t>
            </a:r>
            <a:r>
              <a:rPr lang="en-US" dirty="0" err="1"/>
              <a:t>tracheobronchomalacia</a:t>
            </a:r>
            <a:r>
              <a:rPr lang="en-US" dirty="0"/>
              <a:t>.</a:t>
            </a:r>
          </a:p>
          <a:p>
            <a:pPr algn="just"/>
            <a:endParaRPr lang="en-US" sz="1400" dirty="0"/>
          </a:p>
          <a:p>
            <a:pPr algn="just">
              <a:buFontTx/>
              <a:buChar char="•"/>
            </a:pPr>
            <a:r>
              <a:rPr lang="en-US" dirty="0"/>
              <a:t> Stern et al. reported that healthy volunteers showed a mean decrease of 35% in the cross-sectional area and that one patient with </a:t>
            </a:r>
            <a:r>
              <a:rPr lang="en-US" dirty="0" err="1"/>
              <a:t>tracheomalacia</a:t>
            </a:r>
            <a:r>
              <a:rPr lang="en-US" dirty="0"/>
              <a:t> showed a decrease of 82%.</a:t>
            </a:r>
          </a:p>
          <a:p>
            <a:pPr algn="just"/>
            <a:r>
              <a:rPr lang="en-US" sz="1100" dirty="0"/>
              <a:t> </a:t>
            </a:r>
          </a:p>
          <a:p>
            <a:pPr algn="just">
              <a:buFontTx/>
              <a:buChar char="•"/>
            </a:pPr>
            <a:r>
              <a:rPr lang="en-US" dirty="0"/>
              <a:t> Ultra fast CT has been successfully used in infants with </a:t>
            </a:r>
            <a:r>
              <a:rPr lang="en-US" dirty="0" err="1"/>
              <a:t>tracheomalacia</a:t>
            </a:r>
            <a:r>
              <a:rPr lang="en-US" dirty="0"/>
              <a:t> associated with </a:t>
            </a:r>
            <a:r>
              <a:rPr lang="en-US" dirty="0" err="1"/>
              <a:t>tracheoesophageal</a:t>
            </a:r>
            <a:r>
              <a:rPr lang="en-US" dirty="0"/>
              <a:t> fistulas</a:t>
            </a:r>
            <a:r>
              <a:rPr lang="en-US" sz="2000" dirty="0"/>
              <a:t> </a:t>
            </a:r>
            <a:endParaRPr lang="en-US" dirty="0"/>
          </a:p>
          <a:p>
            <a:pPr algn="just"/>
            <a:r>
              <a:rPr lang="en-US" sz="2800" dirty="0"/>
              <a:t/>
            </a:r>
            <a:br>
              <a:rPr lang="en-US" sz="2800" dirty="0"/>
            </a:br>
            <a:endParaRPr lang="en-US" sz="2800" dirty="0"/>
          </a:p>
        </p:txBody>
      </p:sp>
      <p:sp>
        <p:nvSpPr>
          <p:cNvPr id="17412" name="Text Box 4"/>
          <p:cNvSpPr txBox="1">
            <a:spLocks noChangeArrowheads="1"/>
          </p:cNvSpPr>
          <p:nvPr/>
        </p:nvSpPr>
        <p:spPr bwMode="auto">
          <a:xfrm>
            <a:off x="239713" y="6980238"/>
            <a:ext cx="9601200" cy="7302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12813">
              <a:defRPr sz="2400">
                <a:solidFill>
                  <a:schemeClr val="tx1"/>
                </a:solidFill>
                <a:latin typeface="Times New Roman" charset="0"/>
              </a:defRPr>
            </a:lvl1pPr>
            <a:lvl2pPr defTabSz="912813">
              <a:defRPr sz="2400">
                <a:solidFill>
                  <a:schemeClr val="tx1"/>
                </a:solidFill>
                <a:latin typeface="Times New Roman" charset="0"/>
              </a:defRPr>
            </a:lvl2pPr>
            <a:lvl3pPr defTabSz="912813">
              <a:defRPr sz="2400">
                <a:solidFill>
                  <a:schemeClr val="tx1"/>
                </a:solidFill>
                <a:latin typeface="Times New Roman" charset="0"/>
              </a:defRPr>
            </a:lvl3pPr>
            <a:lvl4pPr defTabSz="912813">
              <a:defRPr sz="2400">
                <a:solidFill>
                  <a:schemeClr val="tx1"/>
                </a:solidFill>
                <a:latin typeface="Times New Roman" charset="0"/>
              </a:defRPr>
            </a:lvl4pPr>
            <a:lvl5pPr defTabSz="912813">
              <a:defRPr sz="2400">
                <a:solidFill>
                  <a:schemeClr val="tx1"/>
                </a:solidFill>
                <a:latin typeface="Times New Roman" charset="0"/>
              </a:defRPr>
            </a:lvl5pPr>
            <a:lvl6pPr defTabSz="912813" eaLnBrk="0" fontAlgn="base" hangingPunct="0">
              <a:spcBef>
                <a:spcPct val="0"/>
              </a:spcBef>
              <a:spcAft>
                <a:spcPct val="0"/>
              </a:spcAft>
              <a:defRPr sz="2400">
                <a:solidFill>
                  <a:schemeClr val="tx1"/>
                </a:solidFill>
                <a:latin typeface="Times New Roman" charset="0"/>
              </a:defRPr>
            </a:lvl6pPr>
            <a:lvl7pPr defTabSz="912813" eaLnBrk="0" fontAlgn="base" hangingPunct="0">
              <a:spcBef>
                <a:spcPct val="0"/>
              </a:spcBef>
              <a:spcAft>
                <a:spcPct val="0"/>
              </a:spcAft>
              <a:defRPr sz="2400">
                <a:solidFill>
                  <a:schemeClr val="tx1"/>
                </a:solidFill>
                <a:latin typeface="Times New Roman" charset="0"/>
              </a:defRPr>
            </a:lvl7pPr>
            <a:lvl8pPr defTabSz="912813" eaLnBrk="0" fontAlgn="base" hangingPunct="0">
              <a:spcBef>
                <a:spcPct val="0"/>
              </a:spcBef>
              <a:spcAft>
                <a:spcPct val="0"/>
              </a:spcAft>
              <a:defRPr sz="2400">
                <a:solidFill>
                  <a:schemeClr val="tx1"/>
                </a:solidFill>
                <a:latin typeface="Times New Roman" charset="0"/>
              </a:defRPr>
            </a:lvl8pPr>
            <a:lvl9pPr defTabSz="912813" eaLnBrk="0" fontAlgn="base" hangingPunct="0">
              <a:spcBef>
                <a:spcPct val="0"/>
              </a:spcBef>
              <a:spcAft>
                <a:spcPct val="0"/>
              </a:spcAft>
              <a:defRPr sz="2400">
                <a:solidFill>
                  <a:schemeClr val="tx1"/>
                </a:solidFill>
                <a:latin typeface="Times New Roman" charset="0"/>
              </a:defRPr>
            </a:lvl9pPr>
          </a:lstStyle>
          <a:p>
            <a:r>
              <a:rPr lang="en-US" sz="1400" b="1"/>
              <a:t>Tracheobronchomalacia Dynamic Airway Evaluation with Multidetector CT, R. C. Gilkeson, Leslie M. Ciancibello, Rana B. Hejal, Hugo D. Montenegro and Paul Lange, </a:t>
            </a:r>
            <a:r>
              <a:rPr lang="en-US" sz="1400" b="1" i="1"/>
              <a:t>AJR</a:t>
            </a:r>
            <a:r>
              <a:rPr lang="en-US" sz="1400" b="1"/>
              <a:t> 2001; 176:205-210</a:t>
            </a:r>
            <a:br>
              <a:rPr lang="en-US" sz="1400" b="1"/>
            </a:br>
            <a:r>
              <a:rPr lang="en-US" sz="1400"/>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80463" y="6727825"/>
            <a:ext cx="1190625" cy="7143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pic>
        <p:nvPicPr>
          <p:cNvPr id="819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95413" y="1184275"/>
            <a:ext cx="7289800" cy="519271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sp>
        <p:nvSpPr>
          <p:cNvPr id="81924" name="Text Box 4"/>
          <p:cNvSpPr txBox="1">
            <a:spLocks noChangeArrowheads="1"/>
          </p:cNvSpPr>
          <p:nvPr/>
        </p:nvSpPr>
        <p:spPr bwMode="auto">
          <a:xfrm>
            <a:off x="179388" y="7380288"/>
            <a:ext cx="9720262" cy="11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9pPr>
          </a:lstStyle>
          <a:p>
            <a:pPr eaLnBrk="1">
              <a:lnSpc>
                <a:spcPct val="97000"/>
              </a:lnSpc>
              <a:buClr>
                <a:srgbClr val="000000"/>
              </a:buClr>
              <a:buSzPct val="45000"/>
              <a:buFont typeface="StarSymbol" charset="0"/>
              <a:buNone/>
            </a:pPr>
            <a:r>
              <a:rPr lang="en-GB" sz="800">
                <a:solidFill>
                  <a:srgbClr val="0066CC"/>
                </a:solidFill>
                <a:latin typeface="Arial" charset="0"/>
              </a:rPr>
              <a:t>Copyright © 2007 by the American Roentgen Ray Society</a:t>
            </a:r>
          </a:p>
        </p:txBody>
      </p:sp>
      <p:sp>
        <p:nvSpPr>
          <p:cNvPr id="81925" name="Text Box 5"/>
          <p:cNvSpPr txBox="1">
            <a:spLocks noChangeArrowheads="1"/>
          </p:cNvSpPr>
          <p:nvPr/>
        </p:nvSpPr>
        <p:spPr bwMode="auto">
          <a:xfrm>
            <a:off x="1395413" y="6483350"/>
            <a:ext cx="72898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9pPr>
          </a:lstStyle>
          <a:p>
            <a:pPr eaLnBrk="1">
              <a:lnSpc>
                <a:spcPct val="97000"/>
              </a:lnSpc>
              <a:buClr>
                <a:srgbClr val="000000"/>
              </a:buClr>
              <a:buSzPct val="45000"/>
              <a:buFont typeface="StarSymbol" charset="0"/>
              <a:buNone/>
            </a:pPr>
            <a:r>
              <a:rPr lang="en-GB" sz="1200" b="1">
                <a:latin typeface="Arial" charset="0"/>
              </a:rPr>
              <a:t>Boiselle, P. M. et al. Am. J. Roentgenol. 2006;187:W175-W177</a:t>
            </a:r>
          </a:p>
        </p:txBody>
      </p:sp>
      <p:sp>
        <p:nvSpPr>
          <p:cNvPr id="81926" name="Text Box 6"/>
          <p:cNvSpPr txBox="1">
            <a:spLocks noChangeArrowheads="1"/>
          </p:cNvSpPr>
          <p:nvPr/>
        </p:nvSpPr>
        <p:spPr bwMode="auto">
          <a:xfrm>
            <a:off x="179388" y="473075"/>
            <a:ext cx="9720262"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9pPr>
          </a:lstStyle>
          <a:p>
            <a:pPr algn="ctr" eaLnBrk="1">
              <a:lnSpc>
                <a:spcPct val="97000"/>
              </a:lnSpc>
              <a:buClr>
                <a:srgbClr val="000000"/>
              </a:buClr>
              <a:buSzPct val="45000"/>
              <a:buFont typeface="StarSymbol" charset="0"/>
              <a:buNone/>
            </a:pPr>
            <a:r>
              <a:rPr lang="en-GB" sz="1600" b="1">
                <a:solidFill>
                  <a:srgbClr val="000000"/>
                </a:solidFill>
                <a:latin typeface="Arial" charset="0"/>
              </a:rPr>
              <a:t>--</a:t>
            </a:r>
            <a:r>
              <a:rPr lang="en-GB" sz="1600" b="1">
                <a:latin typeface="Arial" charset="0"/>
              </a:rPr>
              <a:t>Tracheomalacia elicited by coughing maneuver in 70-year-old woman</a:t>
            </a:r>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80463" y="6727825"/>
            <a:ext cx="1190625" cy="7143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pic>
        <p:nvPicPr>
          <p:cNvPr id="8499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95413" y="1187450"/>
            <a:ext cx="7289800" cy="51847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sp>
        <p:nvSpPr>
          <p:cNvPr id="84996" name="Text Box 4"/>
          <p:cNvSpPr txBox="1">
            <a:spLocks noChangeArrowheads="1"/>
          </p:cNvSpPr>
          <p:nvPr/>
        </p:nvSpPr>
        <p:spPr bwMode="auto">
          <a:xfrm>
            <a:off x="179388" y="7380288"/>
            <a:ext cx="9720262" cy="11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9pPr>
          </a:lstStyle>
          <a:p>
            <a:pPr eaLnBrk="1">
              <a:lnSpc>
                <a:spcPct val="97000"/>
              </a:lnSpc>
              <a:buClr>
                <a:srgbClr val="000000"/>
              </a:buClr>
              <a:buSzPct val="45000"/>
              <a:buFont typeface="StarSymbol" charset="0"/>
              <a:buNone/>
            </a:pPr>
            <a:r>
              <a:rPr lang="en-GB" sz="800">
                <a:solidFill>
                  <a:srgbClr val="0066CC"/>
                </a:solidFill>
                <a:latin typeface="Arial" charset="0"/>
              </a:rPr>
              <a:t>Copyright © 2007 by the American Roentgen Ray Society</a:t>
            </a:r>
          </a:p>
        </p:txBody>
      </p:sp>
      <p:sp>
        <p:nvSpPr>
          <p:cNvPr id="84997" name="Text Box 5"/>
          <p:cNvSpPr txBox="1">
            <a:spLocks noChangeArrowheads="1"/>
          </p:cNvSpPr>
          <p:nvPr/>
        </p:nvSpPr>
        <p:spPr bwMode="auto">
          <a:xfrm>
            <a:off x="1395413" y="6480175"/>
            <a:ext cx="72898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9pPr>
          </a:lstStyle>
          <a:p>
            <a:pPr eaLnBrk="1">
              <a:lnSpc>
                <a:spcPct val="97000"/>
              </a:lnSpc>
              <a:buClr>
                <a:srgbClr val="000000"/>
              </a:buClr>
              <a:buSzPct val="45000"/>
              <a:buFont typeface="StarSymbol" charset="0"/>
              <a:buNone/>
            </a:pPr>
            <a:r>
              <a:rPr lang="en-GB" sz="1200" b="1">
                <a:latin typeface="Arial" charset="0"/>
              </a:rPr>
              <a:t>Boiselle, P. M. et al. Am. J. Roentgenol. 2006;187:W175-W177</a:t>
            </a:r>
          </a:p>
        </p:txBody>
      </p:sp>
      <p:sp>
        <p:nvSpPr>
          <p:cNvPr id="84998" name="Text Box 6"/>
          <p:cNvSpPr txBox="1">
            <a:spLocks noChangeArrowheads="1"/>
          </p:cNvSpPr>
          <p:nvPr/>
        </p:nvSpPr>
        <p:spPr bwMode="auto">
          <a:xfrm>
            <a:off x="179388" y="474663"/>
            <a:ext cx="9720262"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9pPr>
          </a:lstStyle>
          <a:p>
            <a:pPr algn="ctr" eaLnBrk="1">
              <a:lnSpc>
                <a:spcPct val="97000"/>
              </a:lnSpc>
              <a:buClr>
                <a:srgbClr val="000000"/>
              </a:buClr>
              <a:buSzPct val="45000"/>
              <a:buFont typeface="StarSymbol" charset="0"/>
              <a:buNone/>
            </a:pPr>
            <a:r>
              <a:rPr lang="en-GB" sz="1600" b="1">
                <a:latin typeface="Arial" charset="0"/>
              </a:rPr>
              <a:t>--Tracheomalacia elicited by coughing maneuver in 70-year-old woman</a:t>
            </a: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80463" y="6727825"/>
            <a:ext cx="1190625" cy="7143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55875" y="1079500"/>
            <a:ext cx="4967288" cy="54006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sp>
        <p:nvSpPr>
          <p:cNvPr id="3075" name="Text Box 3"/>
          <p:cNvSpPr txBox="1">
            <a:spLocks noChangeArrowheads="1"/>
          </p:cNvSpPr>
          <p:nvPr/>
        </p:nvSpPr>
        <p:spPr bwMode="auto">
          <a:xfrm>
            <a:off x="180975" y="7378700"/>
            <a:ext cx="9718675" cy="11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1pPr>
            <a:lvl2pPr defTabSz="912813">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2pPr>
            <a:lvl3pPr marL="912813" defTabSz="912813">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3pPr>
            <a:lvl4pPr defTabSz="912813">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4pPr>
            <a:lvl5pPr defTabSz="912813">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5pPr>
            <a:lvl6pPr defTabSz="912813" eaLnBrk="0" fontAlgn="base" hangingPunct="0">
              <a:spcBef>
                <a:spcPct val="0"/>
              </a:spcBef>
              <a:spcAft>
                <a:spcPct val="0"/>
              </a:spcAft>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6pPr>
            <a:lvl7pPr defTabSz="912813" eaLnBrk="0" fontAlgn="base" hangingPunct="0">
              <a:spcBef>
                <a:spcPct val="0"/>
              </a:spcBef>
              <a:spcAft>
                <a:spcPct val="0"/>
              </a:spcAft>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7pPr>
            <a:lvl8pPr defTabSz="912813" eaLnBrk="0" fontAlgn="base" hangingPunct="0">
              <a:spcBef>
                <a:spcPct val="0"/>
              </a:spcBef>
              <a:spcAft>
                <a:spcPct val="0"/>
              </a:spcAft>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8pPr>
            <a:lvl9pPr defTabSz="912813" eaLnBrk="0" fontAlgn="base" hangingPunct="0">
              <a:spcBef>
                <a:spcPct val="0"/>
              </a:spcBef>
              <a:spcAft>
                <a:spcPct val="0"/>
              </a:spcAft>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9pPr>
          </a:lstStyle>
          <a:p>
            <a:pPr eaLnBrk="1">
              <a:lnSpc>
                <a:spcPct val="97000"/>
              </a:lnSpc>
              <a:buClr>
                <a:srgbClr val="000000"/>
              </a:buClr>
              <a:buSzPct val="45000"/>
              <a:buFont typeface="StarSymbol" charset="0"/>
              <a:buNone/>
            </a:pPr>
            <a:r>
              <a:rPr lang="en-GB" sz="800">
                <a:solidFill>
                  <a:srgbClr val="0066CC"/>
                </a:solidFill>
                <a:latin typeface="Arial" charset="0"/>
              </a:rPr>
              <a:t>Copyright © 2009 by the American Roentgen Ray Society</a:t>
            </a:r>
          </a:p>
        </p:txBody>
      </p:sp>
      <p:sp>
        <p:nvSpPr>
          <p:cNvPr id="3076" name="Text Box 4"/>
          <p:cNvSpPr txBox="1">
            <a:spLocks noChangeArrowheads="1"/>
          </p:cNvSpPr>
          <p:nvPr/>
        </p:nvSpPr>
        <p:spPr bwMode="auto">
          <a:xfrm>
            <a:off x="2555875" y="6588125"/>
            <a:ext cx="72898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a:tabLst>
                <a:tab pos="723900" algn="l"/>
                <a:tab pos="1447800" algn="l"/>
                <a:tab pos="2171700" algn="l"/>
                <a:tab pos="2895600" algn="l"/>
                <a:tab pos="3619500" algn="l"/>
                <a:tab pos="4343400" algn="l"/>
                <a:tab pos="5065713" algn="l"/>
                <a:tab pos="5791200" algn="l"/>
                <a:tab pos="6515100" algn="l"/>
                <a:tab pos="7237413" algn="l"/>
              </a:tabLst>
              <a:defRPr sz="2400">
                <a:solidFill>
                  <a:schemeClr val="tx1"/>
                </a:solidFill>
                <a:latin typeface="Times New Roman" charset="0"/>
              </a:defRPr>
            </a:lvl1pPr>
            <a:lvl2pPr defTabSz="912813">
              <a:tabLst>
                <a:tab pos="723900" algn="l"/>
                <a:tab pos="1447800" algn="l"/>
                <a:tab pos="2171700" algn="l"/>
                <a:tab pos="2895600" algn="l"/>
                <a:tab pos="3619500" algn="l"/>
                <a:tab pos="4343400" algn="l"/>
                <a:tab pos="5065713" algn="l"/>
                <a:tab pos="5791200" algn="l"/>
                <a:tab pos="6515100" algn="l"/>
                <a:tab pos="7237413" algn="l"/>
              </a:tabLst>
              <a:defRPr sz="2400">
                <a:solidFill>
                  <a:schemeClr val="tx1"/>
                </a:solidFill>
                <a:latin typeface="Times New Roman" charset="0"/>
              </a:defRPr>
            </a:lvl2pPr>
            <a:lvl3pPr marL="912813" defTabSz="912813">
              <a:tabLst>
                <a:tab pos="723900" algn="l"/>
                <a:tab pos="1447800" algn="l"/>
                <a:tab pos="2171700" algn="l"/>
                <a:tab pos="2895600" algn="l"/>
                <a:tab pos="3619500" algn="l"/>
                <a:tab pos="4343400" algn="l"/>
                <a:tab pos="5065713" algn="l"/>
                <a:tab pos="5791200" algn="l"/>
                <a:tab pos="6515100" algn="l"/>
                <a:tab pos="7237413" algn="l"/>
              </a:tabLst>
              <a:defRPr sz="2400">
                <a:solidFill>
                  <a:schemeClr val="tx1"/>
                </a:solidFill>
                <a:latin typeface="Times New Roman" charset="0"/>
              </a:defRPr>
            </a:lvl3pPr>
            <a:lvl4pPr defTabSz="912813">
              <a:tabLst>
                <a:tab pos="723900" algn="l"/>
                <a:tab pos="1447800" algn="l"/>
                <a:tab pos="2171700" algn="l"/>
                <a:tab pos="2895600" algn="l"/>
                <a:tab pos="3619500" algn="l"/>
                <a:tab pos="4343400" algn="l"/>
                <a:tab pos="5065713" algn="l"/>
                <a:tab pos="5791200" algn="l"/>
                <a:tab pos="6515100" algn="l"/>
                <a:tab pos="7237413" algn="l"/>
              </a:tabLst>
              <a:defRPr sz="2400">
                <a:solidFill>
                  <a:schemeClr val="tx1"/>
                </a:solidFill>
                <a:latin typeface="Times New Roman" charset="0"/>
              </a:defRPr>
            </a:lvl4pPr>
            <a:lvl5pPr defTabSz="912813">
              <a:tabLst>
                <a:tab pos="723900" algn="l"/>
                <a:tab pos="1447800" algn="l"/>
                <a:tab pos="2171700" algn="l"/>
                <a:tab pos="2895600" algn="l"/>
                <a:tab pos="3619500" algn="l"/>
                <a:tab pos="4343400" algn="l"/>
                <a:tab pos="5065713" algn="l"/>
                <a:tab pos="5791200" algn="l"/>
                <a:tab pos="6515100" algn="l"/>
                <a:tab pos="7237413" algn="l"/>
              </a:tabLst>
              <a:defRPr sz="2400">
                <a:solidFill>
                  <a:schemeClr val="tx1"/>
                </a:solidFill>
                <a:latin typeface="Times New Roman" charset="0"/>
              </a:defRPr>
            </a:lvl5pPr>
            <a:lvl6pPr defTabSz="912813" eaLnBrk="0" fontAlgn="base" hangingPunct="0">
              <a:spcBef>
                <a:spcPct val="0"/>
              </a:spcBef>
              <a:spcAft>
                <a:spcPct val="0"/>
              </a:spcAft>
              <a:tabLst>
                <a:tab pos="723900" algn="l"/>
                <a:tab pos="1447800" algn="l"/>
                <a:tab pos="2171700" algn="l"/>
                <a:tab pos="2895600" algn="l"/>
                <a:tab pos="3619500" algn="l"/>
                <a:tab pos="4343400" algn="l"/>
                <a:tab pos="5065713" algn="l"/>
                <a:tab pos="5791200" algn="l"/>
                <a:tab pos="6515100" algn="l"/>
                <a:tab pos="7237413" algn="l"/>
              </a:tabLst>
              <a:defRPr sz="2400">
                <a:solidFill>
                  <a:schemeClr val="tx1"/>
                </a:solidFill>
                <a:latin typeface="Times New Roman" charset="0"/>
              </a:defRPr>
            </a:lvl6pPr>
            <a:lvl7pPr defTabSz="912813" eaLnBrk="0" fontAlgn="base" hangingPunct="0">
              <a:spcBef>
                <a:spcPct val="0"/>
              </a:spcBef>
              <a:spcAft>
                <a:spcPct val="0"/>
              </a:spcAft>
              <a:tabLst>
                <a:tab pos="723900" algn="l"/>
                <a:tab pos="1447800" algn="l"/>
                <a:tab pos="2171700" algn="l"/>
                <a:tab pos="2895600" algn="l"/>
                <a:tab pos="3619500" algn="l"/>
                <a:tab pos="4343400" algn="l"/>
                <a:tab pos="5065713" algn="l"/>
                <a:tab pos="5791200" algn="l"/>
                <a:tab pos="6515100" algn="l"/>
                <a:tab pos="7237413" algn="l"/>
              </a:tabLst>
              <a:defRPr sz="2400">
                <a:solidFill>
                  <a:schemeClr val="tx1"/>
                </a:solidFill>
                <a:latin typeface="Times New Roman" charset="0"/>
              </a:defRPr>
            </a:lvl7pPr>
            <a:lvl8pPr defTabSz="912813" eaLnBrk="0" fontAlgn="base" hangingPunct="0">
              <a:spcBef>
                <a:spcPct val="0"/>
              </a:spcBef>
              <a:spcAft>
                <a:spcPct val="0"/>
              </a:spcAft>
              <a:tabLst>
                <a:tab pos="723900" algn="l"/>
                <a:tab pos="1447800" algn="l"/>
                <a:tab pos="2171700" algn="l"/>
                <a:tab pos="2895600" algn="l"/>
                <a:tab pos="3619500" algn="l"/>
                <a:tab pos="4343400" algn="l"/>
                <a:tab pos="5065713" algn="l"/>
                <a:tab pos="5791200" algn="l"/>
                <a:tab pos="6515100" algn="l"/>
                <a:tab pos="7237413" algn="l"/>
              </a:tabLst>
              <a:defRPr sz="2400">
                <a:solidFill>
                  <a:schemeClr val="tx1"/>
                </a:solidFill>
                <a:latin typeface="Times New Roman" charset="0"/>
              </a:defRPr>
            </a:lvl8pPr>
            <a:lvl9pPr defTabSz="912813" eaLnBrk="0" fontAlgn="base" hangingPunct="0">
              <a:spcBef>
                <a:spcPct val="0"/>
              </a:spcBef>
              <a:spcAft>
                <a:spcPct val="0"/>
              </a:spcAft>
              <a:tabLst>
                <a:tab pos="723900" algn="l"/>
                <a:tab pos="1447800" algn="l"/>
                <a:tab pos="2171700" algn="l"/>
                <a:tab pos="2895600" algn="l"/>
                <a:tab pos="3619500" algn="l"/>
                <a:tab pos="4343400" algn="l"/>
                <a:tab pos="5065713" algn="l"/>
                <a:tab pos="5791200" algn="l"/>
                <a:tab pos="6515100" algn="l"/>
                <a:tab pos="7237413" algn="l"/>
              </a:tabLst>
              <a:defRPr sz="2400">
                <a:solidFill>
                  <a:schemeClr val="tx1"/>
                </a:solidFill>
                <a:latin typeface="Times New Roman" charset="0"/>
              </a:defRPr>
            </a:lvl9pPr>
          </a:lstStyle>
          <a:p>
            <a:pPr eaLnBrk="1">
              <a:lnSpc>
                <a:spcPct val="97000"/>
              </a:lnSpc>
              <a:buClr>
                <a:srgbClr val="000000"/>
              </a:buClr>
              <a:buSzPct val="45000"/>
              <a:buFont typeface="StarSymbol" charset="0"/>
              <a:buNone/>
            </a:pPr>
            <a:r>
              <a:rPr lang="en-GB" sz="1200" b="1">
                <a:latin typeface="Arial" charset="0"/>
              </a:rPr>
              <a:t>Gilkeson, R. C. et al. Am. J. Roentgenol. 2001;176:205-210</a:t>
            </a:r>
          </a:p>
        </p:txBody>
      </p:sp>
      <p:sp>
        <p:nvSpPr>
          <p:cNvPr id="3077" name="Text Box 5"/>
          <p:cNvSpPr txBox="1">
            <a:spLocks noChangeArrowheads="1"/>
          </p:cNvSpPr>
          <p:nvPr/>
        </p:nvSpPr>
        <p:spPr bwMode="auto">
          <a:xfrm>
            <a:off x="180975" y="185738"/>
            <a:ext cx="97186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defTabSz="912813">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1pPr>
            <a:lvl2pPr defTabSz="912813">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2pPr>
            <a:lvl3pPr marL="912813" defTabSz="912813">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3pPr>
            <a:lvl4pPr defTabSz="912813">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4pPr>
            <a:lvl5pPr defTabSz="912813">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5pPr>
            <a:lvl6pPr defTabSz="912813" eaLnBrk="0" fontAlgn="base" hangingPunct="0">
              <a:spcBef>
                <a:spcPct val="0"/>
              </a:spcBef>
              <a:spcAft>
                <a:spcPct val="0"/>
              </a:spcAft>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6pPr>
            <a:lvl7pPr defTabSz="912813" eaLnBrk="0" fontAlgn="base" hangingPunct="0">
              <a:spcBef>
                <a:spcPct val="0"/>
              </a:spcBef>
              <a:spcAft>
                <a:spcPct val="0"/>
              </a:spcAft>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7pPr>
            <a:lvl8pPr defTabSz="912813" eaLnBrk="0" fontAlgn="base" hangingPunct="0">
              <a:spcBef>
                <a:spcPct val="0"/>
              </a:spcBef>
              <a:spcAft>
                <a:spcPct val="0"/>
              </a:spcAft>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8pPr>
            <a:lvl9pPr defTabSz="912813" eaLnBrk="0" fontAlgn="base" hangingPunct="0">
              <a:spcBef>
                <a:spcPct val="0"/>
              </a:spcBef>
              <a:spcAft>
                <a:spcPct val="0"/>
              </a:spcAft>
              <a:tabLst>
                <a:tab pos="723900" algn="l"/>
                <a:tab pos="1447800" algn="l"/>
                <a:tab pos="2171700" algn="l"/>
                <a:tab pos="2895600" algn="l"/>
                <a:tab pos="3619500" algn="l"/>
                <a:tab pos="4343400" algn="l"/>
                <a:tab pos="5065713" algn="l"/>
                <a:tab pos="5791200" algn="l"/>
                <a:tab pos="6515100" algn="l"/>
                <a:tab pos="7237413" algn="l"/>
                <a:tab pos="7961313" algn="l"/>
                <a:tab pos="8686800" algn="l"/>
                <a:tab pos="9409113" algn="l"/>
              </a:tabLst>
              <a:defRPr sz="2400">
                <a:solidFill>
                  <a:schemeClr val="tx1"/>
                </a:solidFill>
                <a:latin typeface="Times New Roman" charset="0"/>
              </a:defRPr>
            </a:lvl9pPr>
          </a:lstStyle>
          <a:p>
            <a:pPr algn="ctr" eaLnBrk="1">
              <a:lnSpc>
                <a:spcPct val="97000"/>
              </a:lnSpc>
              <a:buClr>
                <a:srgbClr val="000000"/>
              </a:buClr>
              <a:buSzPct val="45000"/>
              <a:buFont typeface="StarSymbol" charset="0"/>
              <a:buNone/>
            </a:pPr>
            <a:r>
              <a:rPr lang="en-GB" b="1">
                <a:latin typeface="Arial" charset="0"/>
              </a:rPr>
              <a:t>35-year-old woman with history of sarcoidosis and asthma who presented with persistent dyspnea</a:t>
            </a:r>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80463" y="6727825"/>
            <a:ext cx="1190625" cy="7143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pic>
        <p:nvPicPr>
          <p:cNvPr id="614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6525" y="1079500"/>
            <a:ext cx="7267575" cy="54006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sp>
        <p:nvSpPr>
          <p:cNvPr id="61444" name="Text Box 4"/>
          <p:cNvSpPr txBox="1">
            <a:spLocks noChangeArrowheads="1"/>
          </p:cNvSpPr>
          <p:nvPr/>
        </p:nvSpPr>
        <p:spPr bwMode="auto">
          <a:xfrm>
            <a:off x="179388" y="7380288"/>
            <a:ext cx="9720262" cy="11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9pPr>
          </a:lstStyle>
          <a:p>
            <a:pPr eaLnBrk="1">
              <a:lnSpc>
                <a:spcPct val="97000"/>
              </a:lnSpc>
              <a:buClr>
                <a:srgbClr val="000000"/>
              </a:buClr>
              <a:buSzPct val="45000"/>
              <a:buFont typeface="StarSymbol" charset="0"/>
              <a:buNone/>
            </a:pPr>
            <a:r>
              <a:rPr lang="en-GB" sz="800">
                <a:solidFill>
                  <a:srgbClr val="0066CC"/>
                </a:solidFill>
                <a:latin typeface="Arial" charset="0"/>
              </a:rPr>
              <a:t>Copyright © 2007 by the American Roentgen Ray Society</a:t>
            </a:r>
          </a:p>
        </p:txBody>
      </p:sp>
      <p:sp>
        <p:nvSpPr>
          <p:cNvPr id="61445" name="Text Box 5"/>
          <p:cNvSpPr txBox="1">
            <a:spLocks noChangeArrowheads="1"/>
          </p:cNvSpPr>
          <p:nvPr/>
        </p:nvSpPr>
        <p:spPr bwMode="auto">
          <a:xfrm>
            <a:off x="1406525" y="6588125"/>
            <a:ext cx="72898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9pPr>
          </a:lstStyle>
          <a:p>
            <a:pPr eaLnBrk="1">
              <a:lnSpc>
                <a:spcPct val="97000"/>
              </a:lnSpc>
              <a:buClr>
                <a:srgbClr val="000000"/>
              </a:buClr>
              <a:buSzPct val="45000"/>
              <a:buFont typeface="StarSymbol" charset="0"/>
              <a:buNone/>
            </a:pPr>
            <a:r>
              <a:rPr lang="en-GB" sz="1200" b="1">
                <a:latin typeface="Arial" charset="0"/>
              </a:rPr>
              <a:t>Baroni, R. H. et al. Am. J. Roentgenol. 2005;184:1444-1449</a:t>
            </a:r>
          </a:p>
        </p:txBody>
      </p:sp>
      <p:sp>
        <p:nvSpPr>
          <p:cNvPr id="61446" name="Text Box 6"/>
          <p:cNvSpPr txBox="1">
            <a:spLocks noChangeArrowheads="1"/>
          </p:cNvSpPr>
          <p:nvPr/>
        </p:nvSpPr>
        <p:spPr bwMode="auto">
          <a:xfrm>
            <a:off x="179388" y="185738"/>
            <a:ext cx="97202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9pPr>
          </a:lstStyle>
          <a:p>
            <a:pPr algn="ctr" eaLnBrk="1">
              <a:lnSpc>
                <a:spcPct val="97000"/>
              </a:lnSpc>
              <a:buClr>
                <a:srgbClr val="000000"/>
              </a:buClr>
              <a:buSzPct val="45000"/>
              <a:buFont typeface="StarSymbol" charset="0"/>
              <a:buNone/>
            </a:pPr>
            <a:r>
              <a:rPr lang="en-GB" b="1">
                <a:latin typeface="Arial" charset="0"/>
              </a:rPr>
              <a:t>62-year-old man (patient 1 in Table 1) with tracheobronchomalacia: comparison of pre- and postoperative CT images</a:t>
            </a: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80463" y="6727825"/>
            <a:ext cx="1190625" cy="7143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pic>
        <p:nvPicPr>
          <p:cNvPr id="634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5413" y="1085850"/>
            <a:ext cx="7289800" cy="53879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sp>
        <p:nvSpPr>
          <p:cNvPr id="63492" name="Text Box 4"/>
          <p:cNvSpPr txBox="1">
            <a:spLocks noChangeArrowheads="1"/>
          </p:cNvSpPr>
          <p:nvPr/>
        </p:nvSpPr>
        <p:spPr bwMode="auto">
          <a:xfrm>
            <a:off x="179388" y="7380288"/>
            <a:ext cx="9720262" cy="11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9pPr>
          </a:lstStyle>
          <a:p>
            <a:pPr eaLnBrk="1">
              <a:lnSpc>
                <a:spcPct val="97000"/>
              </a:lnSpc>
              <a:buClr>
                <a:srgbClr val="000000"/>
              </a:buClr>
              <a:buSzPct val="45000"/>
              <a:buFont typeface="StarSymbol" charset="0"/>
              <a:buNone/>
            </a:pPr>
            <a:r>
              <a:rPr lang="en-GB" sz="800">
                <a:solidFill>
                  <a:srgbClr val="0066CC"/>
                </a:solidFill>
                <a:latin typeface="Arial" charset="0"/>
              </a:rPr>
              <a:t>Copyright © 2009 by the American Roentgen Ray Society</a:t>
            </a:r>
          </a:p>
        </p:txBody>
      </p:sp>
      <p:sp>
        <p:nvSpPr>
          <p:cNvPr id="63493" name="Text Box 5"/>
          <p:cNvSpPr txBox="1">
            <a:spLocks noChangeArrowheads="1"/>
          </p:cNvSpPr>
          <p:nvPr/>
        </p:nvSpPr>
        <p:spPr bwMode="auto">
          <a:xfrm>
            <a:off x="1395413" y="6581775"/>
            <a:ext cx="72898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9pPr>
          </a:lstStyle>
          <a:p>
            <a:pPr eaLnBrk="1">
              <a:lnSpc>
                <a:spcPct val="97000"/>
              </a:lnSpc>
              <a:buClr>
                <a:srgbClr val="000000"/>
              </a:buClr>
              <a:buSzPct val="45000"/>
              <a:buFont typeface="StarSymbol" charset="0"/>
              <a:buNone/>
            </a:pPr>
            <a:r>
              <a:rPr lang="en-GB" sz="1200" b="1">
                <a:latin typeface="Arial" charset="0"/>
              </a:rPr>
              <a:t>Baroni, R. H. et al. Am. J. Roentgenol. 2005;184:1444-1449</a:t>
            </a:r>
          </a:p>
        </p:txBody>
      </p:sp>
      <p:sp>
        <p:nvSpPr>
          <p:cNvPr id="63494" name="Text Box 6"/>
          <p:cNvSpPr txBox="1">
            <a:spLocks noChangeArrowheads="1"/>
          </p:cNvSpPr>
          <p:nvPr/>
        </p:nvSpPr>
        <p:spPr bwMode="auto">
          <a:xfrm>
            <a:off x="179388" y="187325"/>
            <a:ext cx="97202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9pPr>
          </a:lstStyle>
          <a:p>
            <a:pPr algn="ctr" eaLnBrk="1">
              <a:lnSpc>
                <a:spcPct val="97000"/>
              </a:lnSpc>
              <a:buClr>
                <a:srgbClr val="000000"/>
              </a:buClr>
              <a:buSzPct val="45000"/>
              <a:buFont typeface="StarSymbol" charset="0"/>
              <a:buNone/>
            </a:pPr>
            <a:r>
              <a:rPr lang="en-GB" b="1">
                <a:latin typeface="Arial" charset="0"/>
              </a:rPr>
              <a:t>62-year-old man (patient 1 in Table 1) with tracheobronchomalacia: comparison of pre- and postoperative CT images</a:t>
            </a: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80463" y="6727825"/>
            <a:ext cx="1190625" cy="7143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pic>
        <p:nvPicPr>
          <p:cNvPr id="655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1192213"/>
            <a:ext cx="6858000" cy="53213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sp>
        <p:nvSpPr>
          <p:cNvPr id="65540" name="Text Box 4"/>
          <p:cNvSpPr txBox="1">
            <a:spLocks noChangeArrowheads="1"/>
          </p:cNvSpPr>
          <p:nvPr/>
        </p:nvSpPr>
        <p:spPr bwMode="auto">
          <a:xfrm>
            <a:off x="179388" y="7380288"/>
            <a:ext cx="9720262" cy="11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9pPr>
          </a:lstStyle>
          <a:p>
            <a:pPr eaLnBrk="1">
              <a:lnSpc>
                <a:spcPct val="97000"/>
              </a:lnSpc>
              <a:buClr>
                <a:srgbClr val="000000"/>
              </a:buClr>
              <a:buSzPct val="45000"/>
              <a:buFont typeface="StarSymbol" charset="0"/>
              <a:buNone/>
            </a:pPr>
            <a:r>
              <a:rPr lang="en-GB" sz="800">
                <a:solidFill>
                  <a:srgbClr val="0066CC"/>
                </a:solidFill>
                <a:latin typeface="Arial" charset="0"/>
              </a:rPr>
              <a:t>Copyright © 2009 by the American Roentgen Ray Society</a:t>
            </a:r>
          </a:p>
        </p:txBody>
      </p:sp>
      <p:sp>
        <p:nvSpPr>
          <p:cNvPr id="65541" name="Text Box 5"/>
          <p:cNvSpPr txBox="1">
            <a:spLocks noChangeArrowheads="1"/>
          </p:cNvSpPr>
          <p:nvPr/>
        </p:nvSpPr>
        <p:spPr bwMode="auto">
          <a:xfrm>
            <a:off x="1560513" y="6588125"/>
            <a:ext cx="72898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9pPr>
          </a:lstStyle>
          <a:p>
            <a:pPr eaLnBrk="1">
              <a:lnSpc>
                <a:spcPct val="97000"/>
              </a:lnSpc>
              <a:buClr>
                <a:srgbClr val="000000"/>
              </a:buClr>
              <a:buSzPct val="45000"/>
              <a:buFont typeface="StarSymbol" charset="0"/>
              <a:buNone/>
            </a:pPr>
            <a:r>
              <a:rPr lang="en-GB" sz="1200" b="1">
                <a:latin typeface="Arial" charset="0"/>
              </a:rPr>
              <a:t>Baroni, R. H. et al. Am. J. Roentgenol. 2005;184:1444-1449</a:t>
            </a:r>
          </a:p>
        </p:txBody>
      </p:sp>
      <p:sp>
        <p:nvSpPr>
          <p:cNvPr id="65542" name="Text Box 6"/>
          <p:cNvSpPr txBox="1">
            <a:spLocks noChangeArrowheads="1"/>
          </p:cNvSpPr>
          <p:nvPr/>
        </p:nvSpPr>
        <p:spPr bwMode="auto">
          <a:xfrm>
            <a:off x="179388" y="361950"/>
            <a:ext cx="9720262"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9pPr>
          </a:lstStyle>
          <a:p>
            <a:pPr algn="ctr" eaLnBrk="1">
              <a:lnSpc>
                <a:spcPct val="97000"/>
              </a:lnSpc>
              <a:buClr>
                <a:srgbClr val="000000"/>
              </a:buClr>
              <a:buSzPct val="45000"/>
              <a:buFont typeface="StarSymbol" charset="0"/>
              <a:buNone/>
            </a:pPr>
            <a:r>
              <a:rPr lang="en-GB" b="1">
                <a:latin typeface="Arial" charset="0"/>
              </a:rPr>
              <a:t>62-year-old man with tracheobronchomalacia </a:t>
            </a:r>
          </a:p>
        </p:txBody>
      </p:sp>
      <p:sp>
        <p:nvSpPr>
          <p:cNvPr id="65543" name="Text Box 7"/>
          <p:cNvSpPr txBox="1">
            <a:spLocks noChangeArrowheads="1"/>
          </p:cNvSpPr>
          <p:nvPr/>
        </p:nvSpPr>
        <p:spPr bwMode="auto">
          <a:xfrm>
            <a:off x="7478713" y="1189038"/>
            <a:ext cx="2438400" cy="48387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12813">
              <a:defRPr sz="2400">
                <a:solidFill>
                  <a:schemeClr val="tx1"/>
                </a:solidFill>
                <a:latin typeface="Times New Roman" charset="0"/>
              </a:defRPr>
            </a:lvl1pPr>
            <a:lvl2pPr defTabSz="912813">
              <a:defRPr sz="2400">
                <a:solidFill>
                  <a:schemeClr val="tx1"/>
                </a:solidFill>
                <a:latin typeface="Times New Roman" charset="0"/>
              </a:defRPr>
            </a:lvl2pPr>
            <a:lvl3pPr defTabSz="912813">
              <a:defRPr sz="2400">
                <a:solidFill>
                  <a:schemeClr val="tx1"/>
                </a:solidFill>
                <a:latin typeface="Times New Roman" charset="0"/>
              </a:defRPr>
            </a:lvl3pPr>
            <a:lvl4pPr defTabSz="912813">
              <a:defRPr sz="2400">
                <a:solidFill>
                  <a:schemeClr val="tx1"/>
                </a:solidFill>
                <a:latin typeface="Times New Roman" charset="0"/>
              </a:defRPr>
            </a:lvl4pPr>
            <a:lvl5pPr defTabSz="912813">
              <a:defRPr sz="2400">
                <a:solidFill>
                  <a:schemeClr val="tx1"/>
                </a:solidFill>
                <a:latin typeface="Times New Roman" charset="0"/>
              </a:defRPr>
            </a:lvl5pPr>
            <a:lvl6pPr defTabSz="912813" eaLnBrk="0" fontAlgn="base" hangingPunct="0">
              <a:spcBef>
                <a:spcPct val="0"/>
              </a:spcBef>
              <a:spcAft>
                <a:spcPct val="0"/>
              </a:spcAft>
              <a:defRPr sz="2400">
                <a:solidFill>
                  <a:schemeClr val="tx1"/>
                </a:solidFill>
                <a:latin typeface="Times New Roman" charset="0"/>
              </a:defRPr>
            </a:lvl6pPr>
            <a:lvl7pPr defTabSz="912813" eaLnBrk="0" fontAlgn="base" hangingPunct="0">
              <a:spcBef>
                <a:spcPct val="0"/>
              </a:spcBef>
              <a:spcAft>
                <a:spcPct val="0"/>
              </a:spcAft>
              <a:defRPr sz="2400">
                <a:solidFill>
                  <a:schemeClr val="tx1"/>
                </a:solidFill>
                <a:latin typeface="Times New Roman" charset="0"/>
              </a:defRPr>
            </a:lvl7pPr>
            <a:lvl8pPr defTabSz="912813" eaLnBrk="0" fontAlgn="base" hangingPunct="0">
              <a:spcBef>
                <a:spcPct val="0"/>
              </a:spcBef>
              <a:spcAft>
                <a:spcPct val="0"/>
              </a:spcAft>
              <a:defRPr sz="2400">
                <a:solidFill>
                  <a:schemeClr val="tx1"/>
                </a:solidFill>
                <a:latin typeface="Times New Roman" charset="0"/>
              </a:defRPr>
            </a:lvl8pPr>
            <a:lvl9pPr defTabSz="912813"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t>Unenhanced CT image obtained 4 days after tracheoplasty shows large amount of fluid and soft-tissue density (</a:t>
            </a:r>
            <a:r>
              <a:rPr lang="en-US" i="1"/>
              <a:t>arrow</a:t>
            </a:r>
            <a:r>
              <a:rPr lang="en-US"/>
              <a:t>) surrounding trachea, corresponding to postoperative fluid and blood. </a:t>
            </a: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504825" y="0"/>
            <a:ext cx="9072563" cy="808038"/>
          </a:xfrm>
        </p:spPr>
        <p:txBody>
          <a:bodyPr/>
          <a:lstStyle/>
          <a:p>
            <a:r>
              <a:rPr lang="en-US" sz="5500">
                <a:effectLst/>
              </a:rPr>
              <a:t>Introduction</a:t>
            </a:r>
          </a:p>
        </p:txBody>
      </p:sp>
      <p:sp>
        <p:nvSpPr>
          <p:cNvPr id="74755" name="Rectangle 3"/>
          <p:cNvSpPr>
            <a:spLocks noGrp="1" noChangeArrowheads="1"/>
          </p:cNvSpPr>
          <p:nvPr>
            <p:ph type="body" idx="1"/>
          </p:nvPr>
        </p:nvSpPr>
        <p:spPr>
          <a:xfrm>
            <a:off x="449263" y="1036637"/>
            <a:ext cx="9239250" cy="6629400"/>
          </a:xfrm>
        </p:spPr>
        <p:txBody>
          <a:bodyPr/>
          <a:lstStyle/>
          <a:p>
            <a:pPr algn="just"/>
            <a:r>
              <a:rPr lang="en-US" sz="3200" dirty="0">
                <a:effectLst/>
              </a:rPr>
              <a:t>Airway Collapse can occur in variety of diseases.</a:t>
            </a:r>
          </a:p>
          <a:p>
            <a:pPr algn="just">
              <a:buFont typeface="Wingdings" pitchFamily="2" charset="2"/>
              <a:buNone/>
            </a:pPr>
            <a:endParaRPr lang="en-US" sz="1400" dirty="0">
              <a:effectLst/>
            </a:endParaRPr>
          </a:p>
          <a:p>
            <a:pPr algn="just"/>
            <a:r>
              <a:rPr lang="en-US" sz="3200" dirty="0">
                <a:effectLst/>
              </a:rPr>
              <a:t>In 1948, Gross and </a:t>
            </a:r>
            <a:r>
              <a:rPr lang="en-US" sz="3200" dirty="0" err="1">
                <a:effectLst/>
              </a:rPr>
              <a:t>Neuhauser</a:t>
            </a:r>
            <a:r>
              <a:rPr lang="en-US" sz="3200" dirty="0">
                <a:effectLst/>
              </a:rPr>
              <a:t> reported the first case of TM.</a:t>
            </a:r>
          </a:p>
          <a:p>
            <a:pPr algn="just">
              <a:buFont typeface="Wingdings" pitchFamily="2" charset="2"/>
              <a:buNone/>
            </a:pPr>
            <a:endParaRPr lang="en-US" sz="1600" dirty="0">
              <a:effectLst/>
            </a:endParaRPr>
          </a:p>
          <a:p>
            <a:pPr algn="just"/>
            <a:r>
              <a:rPr lang="en-US" sz="3200" dirty="0">
                <a:effectLst/>
              </a:rPr>
              <a:t>TM has poor prognosis than DAC.</a:t>
            </a:r>
            <a:endParaRPr lang="en-US" sz="1400" dirty="0">
              <a:effectLst/>
            </a:endParaRPr>
          </a:p>
          <a:p>
            <a:pPr algn="just"/>
            <a:r>
              <a:rPr lang="en-US" sz="3200" dirty="0">
                <a:effectLst/>
              </a:rPr>
              <a:t>Careful consideration should be made while diagnosing TM as other reversible causes might be responsible for DAC.</a:t>
            </a:r>
          </a:p>
          <a:p>
            <a:pPr algn="just">
              <a:buFont typeface="Wingdings" pitchFamily="2" charset="2"/>
              <a:buNone/>
            </a:pPr>
            <a:endParaRPr lang="en-US" dirty="0">
              <a:effectLst/>
            </a:endParaRPr>
          </a:p>
          <a:p>
            <a:pPr algn="just"/>
            <a:endParaRPr lang="en-US" dirty="0">
              <a:effectLst/>
            </a:endParaRPr>
          </a:p>
          <a:p>
            <a:pPr algn="just"/>
            <a:endParaRPr lang="en-US" dirty="0">
              <a:effectLst/>
            </a:endParaRPr>
          </a:p>
        </p:txBody>
      </p:sp>
      <p:sp>
        <p:nvSpPr>
          <p:cNvPr id="74756" name="Text Box 4"/>
          <p:cNvSpPr txBox="1">
            <a:spLocks noChangeArrowheads="1"/>
          </p:cNvSpPr>
          <p:nvPr/>
        </p:nvSpPr>
        <p:spPr bwMode="auto">
          <a:xfrm>
            <a:off x="239713" y="6523038"/>
            <a:ext cx="9448800" cy="52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0783" tIns="50392" rIns="100783" bIns="50392">
            <a:spAutoFit/>
          </a:bodyPr>
          <a:lstStyle>
            <a:lvl1pPr marL="457200" indent="-457200" defTabSz="1008063">
              <a:defRPr sz="2400">
                <a:solidFill>
                  <a:schemeClr val="tx1"/>
                </a:solidFill>
                <a:latin typeface="Times New Roman" charset="0"/>
              </a:defRPr>
            </a:lvl1pPr>
            <a:lvl2pPr marL="960438" indent="-457200" defTabSz="1008063">
              <a:defRPr sz="2400">
                <a:solidFill>
                  <a:schemeClr val="tx1"/>
                </a:solidFill>
                <a:latin typeface="Times New Roman" charset="0"/>
              </a:defRPr>
            </a:lvl2pPr>
            <a:lvl3pPr marL="1465263" indent="-457200" defTabSz="1008063">
              <a:defRPr sz="2400">
                <a:solidFill>
                  <a:schemeClr val="tx1"/>
                </a:solidFill>
                <a:latin typeface="Times New Roman" charset="0"/>
              </a:defRPr>
            </a:lvl3pPr>
            <a:lvl4pPr marL="1968500" indent="-457200" defTabSz="1008063">
              <a:defRPr sz="2400">
                <a:solidFill>
                  <a:schemeClr val="tx1"/>
                </a:solidFill>
                <a:latin typeface="Times New Roman" charset="0"/>
              </a:defRPr>
            </a:lvl4pPr>
            <a:lvl5pPr marL="2473325" indent="-457200" defTabSz="1008063">
              <a:defRPr sz="2400">
                <a:solidFill>
                  <a:schemeClr val="tx1"/>
                </a:solidFill>
                <a:latin typeface="Times New Roman" charset="0"/>
              </a:defRPr>
            </a:lvl5pPr>
            <a:lvl6pPr marL="2930525" indent="-457200" defTabSz="1008063" eaLnBrk="0" fontAlgn="base" hangingPunct="0">
              <a:spcBef>
                <a:spcPct val="0"/>
              </a:spcBef>
              <a:spcAft>
                <a:spcPct val="0"/>
              </a:spcAft>
              <a:defRPr sz="2400">
                <a:solidFill>
                  <a:schemeClr val="tx1"/>
                </a:solidFill>
                <a:latin typeface="Times New Roman" charset="0"/>
              </a:defRPr>
            </a:lvl6pPr>
            <a:lvl7pPr marL="3387725" indent="-457200" defTabSz="1008063" eaLnBrk="0" fontAlgn="base" hangingPunct="0">
              <a:spcBef>
                <a:spcPct val="0"/>
              </a:spcBef>
              <a:spcAft>
                <a:spcPct val="0"/>
              </a:spcAft>
              <a:defRPr sz="2400">
                <a:solidFill>
                  <a:schemeClr val="tx1"/>
                </a:solidFill>
                <a:latin typeface="Times New Roman" charset="0"/>
              </a:defRPr>
            </a:lvl7pPr>
            <a:lvl8pPr marL="3844925" indent="-457200" defTabSz="1008063" eaLnBrk="0" fontAlgn="base" hangingPunct="0">
              <a:spcBef>
                <a:spcPct val="0"/>
              </a:spcBef>
              <a:spcAft>
                <a:spcPct val="0"/>
              </a:spcAft>
              <a:defRPr sz="2400">
                <a:solidFill>
                  <a:schemeClr val="tx1"/>
                </a:solidFill>
                <a:latin typeface="Times New Roman" charset="0"/>
              </a:defRPr>
            </a:lvl8pPr>
            <a:lvl9pPr marL="4302125" indent="-457200" defTabSz="1008063" eaLnBrk="0" fontAlgn="base" hangingPunct="0">
              <a:spcBef>
                <a:spcPct val="0"/>
              </a:spcBef>
              <a:spcAft>
                <a:spcPct val="0"/>
              </a:spcAft>
              <a:defRPr sz="2400">
                <a:solidFill>
                  <a:schemeClr val="tx1"/>
                </a:solidFill>
                <a:latin typeface="Times New Roman" charset="0"/>
              </a:defRPr>
            </a:lvl9pPr>
          </a:lstStyle>
          <a:p>
            <a:r>
              <a:rPr lang="en-US" sz="1400" b="1"/>
              <a:t>Dynamic airway collapse distinct from tracheomalacia, john G. Park and Eric S. Edell, MD, FCCP</a:t>
            </a:r>
            <a:r>
              <a:rPr lang="en-US" sz="1400" b="1" i="1"/>
              <a:t>, J Bronchol . </a:t>
            </a:r>
            <a:r>
              <a:rPr lang="en-US" sz="1400" b="1"/>
              <a:t>V</a:t>
            </a:r>
          </a:p>
          <a:p>
            <a:r>
              <a:rPr lang="en-US" sz="1400" b="1"/>
              <a:t>12, N 3, July 2005</a:t>
            </a:r>
            <a:endParaRPr lang="en-US" sz="1400"/>
          </a:p>
        </p:txBody>
      </p:sp>
      <p:sp>
        <p:nvSpPr>
          <p:cNvPr id="74757" name="Rectangle 5"/>
          <p:cNvSpPr>
            <a:spLocks noChangeArrowheads="1"/>
          </p:cNvSpPr>
          <p:nvPr/>
        </p:nvSpPr>
        <p:spPr bwMode="auto">
          <a:xfrm>
            <a:off x="0" y="0"/>
            <a:ext cx="10080625" cy="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80463" y="6727825"/>
            <a:ext cx="1190625" cy="7143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pic>
        <p:nvPicPr>
          <p:cNvPr id="675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913" y="1341438"/>
            <a:ext cx="6400800" cy="4900612"/>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sp>
        <p:nvSpPr>
          <p:cNvPr id="67588" name="Text Box 4"/>
          <p:cNvSpPr txBox="1">
            <a:spLocks noChangeArrowheads="1"/>
          </p:cNvSpPr>
          <p:nvPr/>
        </p:nvSpPr>
        <p:spPr bwMode="auto">
          <a:xfrm>
            <a:off x="179388" y="7380288"/>
            <a:ext cx="9720262" cy="11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9pPr>
          </a:lstStyle>
          <a:p>
            <a:pPr eaLnBrk="1">
              <a:lnSpc>
                <a:spcPct val="97000"/>
              </a:lnSpc>
              <a:buClr>
                <a:srgbClr val="000000"/>
              </a:buClr>
              <a:buSzPct val="45000"/>
              <a:buFont typeface="StarSymbol" charset="0"/>
              <a:buNone/>
            </a:pPr>
            <a:r>
              <a:rPr lang="en-GB" sz="800">
                <a:solidFill>
                  <a:srgbClr val="0066CC"/>
                </a:solidFill>
                <a:latin typeface="Arial" charset="0"/>
              </a:rPr>
              <a:t>Copyright © 2009 by the American Roentgen Ray Society</a:t>
            </a:r>
          </a:p>
        </p:txBody>
      </p:sp>
      <p:sp>
        <p:nvSpPr>
          <p:cNvPr id="67589" name="Text Box 5"/>
          <p:cNvSpPr txBox="1">
            <a:spLocks noChangeArrowheads="1"/>
          </p:cNvSpPr>
          <p:nvPr/>
        </p:nvSpPr>
        <p:spPr bwMode="auto">
          <a:xfrm>
            <a:off x="1514475" y="6588125"/>
            <a:ext cx="72898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Times New Roman" charset="0"/>
              </a:defRPr>
            </a:lvl9pPr>
          </a:lstStyle>
          <a:p>
            <a:pPr eaLnBrk="1">
              <a:lnSpc>
                <a:spcPct val="97000"/>
              </a:lnSpc>
              <a:buClr>
                <a:srgbClr val="000000"/>
              </a:buClr>
              <a:buSzPct val="45000"/>
              <a:buFont typeface="StarSymbol" charset="0"/>
              <a:buNone/>
            </a:pPr>
            <a:r>
              <a:rPr lang="en-GB" sz="1200" b="1">
                <a:latin typeface="Arial" charset="0"/>
              </a:rPr>
              <a:t>Baroni, R. H. et al. Am. J. Roentgenol. 2005;184:1444-1449</a:t>
            </a:r>
          </a:p>
        </p:txBody>
      </p:sp>
      <p:sp>
        <p:nvSpPr>
          <p:cNvPr id="67590" name="Text Box 6"/>
          <p:cNvSpPr txBox="1">
            <a:spLocks noChangeArrowheads="1"/>
          </p:cNvSpPr>
          <p:nvPr/>
        </p:nvSpPr>
        <p:spPr bwMode="auto">
          <a:xfrm>
            <a:off x="179388" y="361950"/>
            <a:ext cx="9720262"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5pPr>
            <a:lvl6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6pPr>
            <a:lvl7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7pPr>
            <a:lvl8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8pPr>
            <a:lvl9pP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chemeClr val="tx1"/>
                </a:solidFill>
                <a:latin typeface="Times New Roman" charset="0"/>
              </a:defRPr>
            </a:lvl9pPr>
          </a:lstStyle>
          <a:p>
            <a:pPr algn="ctr" eaLnBrk="1">
              <a:lnSpc>
                <a:spcPct val="97000"/>
              </a:lnSpc>
              <a:buClr>
                <a:srgbClr val="000000"/>
              </a:buClr>
              <a:buSzPct val="45000"/>
              <a:buFont typeface="StarSymbol" charset="0"/>
              <a:buNone/>
            </a:pPr>
            <a:r>
              <a:rPr lang="en-GB" b="1">
                <a:latin typeface="Arial" charset="0"/>
              </a:rPr>
              <a:t>62-year-old man with tracheobronchomalacia</a:t>
            </a:r>
            <a:r>
              <a:rPr lang="en-GB" sz="1600" b="1">
                <a:solidFill>
                  <a:srgbClr val="000000"/>
                </a:solidFill>
                <a:latin typeface="Arial" charset="0"/>
              </a:rPr>
              <a:t> </a:t>
            </a:r>
          </a:p>
        </p:txBody>
      </p:sp>
      <p:sp>
        <p:nvSpPr>
          <p:cNvPr id="67592" name="Text Box 8"/>
          <p:cNvSpPr txBox="1">
            <a:spLocks noChangeArrowheads="1"/>
          </p:cNvSpPr>
          <p:nvPr/>
        </p:nvSpPr>
        <p:spPr bwMode="auto">
          <a:xfrm>
            <a:off x="7021513" y="1493838"/>
            <a:ext cx="2895600" cy="447357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12813">
              <a:defRPr sz="2400">
                <a:solidFill>
                  <a:schemeClr val="tx1"/>
                </a:solidFill>
                <a:latin typeface="Times New Roman" charset="0"/>
              </a:defRPr>
            </a:lvl1pPr>
            <a:lvl2pPr defTabSz="912813">
              <a:defRPr sz="2400">
                <a:solidFill>
                  <a:schemeClr val="tx1"/>
                </a:solidFill>
                <a:latin typeface="Times New Roman" charset="0"/>
              </a:defRPr>
            </a:lvl2pPr>
            <a:lvl3pPr defTabSz="912813">
              <a:defRPr sz="2400">
                <a:solidFill>
                  <a:schemeClr val="tx1"/>
                </a:solidFill>
                <a:latin typeface="Times New Roman" charset="0"/>
              </a:defRPr>
            </a:lvl3pPr>
            <a:lvl4pPr defTabSz="912813">
              <a:defRPr sz="2400">
                <a:solidFill>
                  <a:schemeClr val="tx1"/>
                </a:solidFill>
                <a:latin typeface="Times New Roman" charset="0"/>
              </a:defRPr>
            </a:lvl4pPr>
            <a:lvl5pPr defTabSz="912813">
              <a:defRPr sz="2400">
                <a:solidFill>
                  <a:schemeClr val="tx1"/>
                </a:solidFill>
                <a:latin typeface="Times New Roman" charset="0"/>
              </a:defRPr>
            </a:lvl5pPr>
            <a:lvl6pPr defTabSz="912813" eaLnBrk="0" fontAlgn="base" hangingPunct="0">
              <a:spcBef>
                <a:spcPct val="0"/>
              </a:spcBef>
              <a:spcAft>
                <a:spcPct val="0"/>
              </a:spcAft>
              <a:defRPr sz="2400">
                <a:solidFill>
                  <a:schemeClr val="tx1"/>
                </a:solidFill>
                <a:latin typeface="Times New Roman" charset="0"/>
              </a:defRPr>
            </a:lvl6pPr>
            <a:lvl7pPr defTabSz="912813" eaLnBrk="0" fontAlgn="base" hangingPunct="0">
              <a:spcBef>
                <a:spcPct val="0"/>
              </a:spcBef>
              <a:spcAft>
                <a:spcPct val="0"/>
              </a:spcAft>
              <a:defRPr sz="2400">
                <a:solidFill>
                  <a:schemeClr val="tx1"/>
                </a:solidFill>
                <a:latin typeface="Times New Roman" charset="0"/>
              </a:defRPr>
            </a:lvl7pPr>
            <a:lvl8pPr defTabSz="912813" eaLnBrk="0" fontAlgn="base" hangingPunct="0">
              <a:spcBef>
                <a:spcPct val="0"/>
              </a:spcBef>
              <a:spcAft>
                <a:spcPct val="0"/>
              </a:spcAft>
              <a:defRPr sz="2400">
                <a:solidFill>
                  <a:schemeClr val="tx1"/>
                </a:solidFill>
                <a:latin typeface="Times New Roman" charset="0"/>
              </a:defRPr>
            </a:lvl8pPr>
            <a:lvl9pPr defTabSz="912813"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t>Unenhanced CT image obtained 45 days after tracheoplasty shows post  surgical soft-tissue density has significantly decreased, with residual posterior airway wall thickening related to procedure </a:t>
            </a: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68313" y="0"/>
            <a:ext cx="9072562" cy="882650"/>
          </a:xfrm>
        </p:spPr>
        <p:txBody>
          <a:bodyPr/>
          <a:lstStyle/>
          <a:p>
            <a:r>
              <a:rPr lang="en-US" b="1">
                <a:effectLst/>
              </a:rPr>
              <a:t>TREATMENT</a:t>
            </a:r>
          </a:p>
        </p:txBody>
      </p:sp>
      <p:sp>
        <p:nvSpPr>
          <p:cNvPr id="69635" name="Rectangle 3"/>
          <p:cNvSpPr>
            <a:spLocks noGrp="1" noChangeArrowheads="1"/>
          </p:cNvSpPr>
          <p:nvPr>
            <p:ph type="body" idx="1"/>
          </p:nvPr>
        </p:nvSpPr>
        <p:spPr>
          <a:xfrm>
            <a:off x="504825" y="1189038"/>
            <a:ext cx="9031288" cy="5638800"/>
          </a:xfrm>
        </p:spPr>
        <p:txBody>
          <a:bodyPr/>
          <a:lstStyle/>
          <a:p>
            <a:pPr>
              <a:lnSpc>
                <a:spcPct val="90000"/>
              </a:lnSpc>
            </a:pPr>
            <a:r>
              <a:rPr lang="en-US" sz="2600">
                <a:effectLst/>
              </a:rPr>
              <a:t>Therapy for patients with TBM and DAC depends on the severity of symptoms, the degree and extent of airway collapse, as well as the etiology. </a:t>
            </a:r>
          </a:p>
          <a:p>
            <a:pPr>
              <a:lnSpc>
                <a:spcPct val="90000"/>
              </a:lnSpc>
            </a:pPr>
            <a:r>
              <a:rPr lang="en-US" sz="2600">
                <a:effectLst/>
              </a:rPr>
              <a:t>In many patients, TBM or DAC are incidental findings, and patients who are asymptomatic do not require therapy. </a:t>
            </a:r>
          </a:p>
          <a:p>
            <a:pPr>
              <a:lnSpc>
                <a:spcPct val="90000"/>
              </a:lnSpc>
            </a:pPr>
            <a:r>
              <a:rPr lang="en-US" sz="2600">
                <a:effectLst/>
              </a:rPr>
              <a:t>For symptomatic patients, treatment of the underlying condition.</a:t>
            </a:r>
          </a:p>
          <a:p>
            <a:pPr>
              <a:lnSpc>
                <a:spcPct val="90000"/>
              </a:lnSpc>
            </a:pPr>
            <a:r>
              <a:rPr lang="en-US" sz="2600">
                <a:effectLst/>
              </a:rPr>
              <a:t>When present, must be optimized before initiating or considering other therapies. </a:t>
            </a:r>
          </a:p>
          <a:p>
            <a:pPr>
              <a:lnSpc>
                <a:spcPct val="90000"/>
              </a:lnSpc>
            </a:pPr>
            <a:r>
              <a:rPr lang="en-US" sz="2600">
                <a:effectLst/>
              </a:rPr>
              <a:t>Noninvasive positive-pressure ventilation can be used to maintain airway patency, facilitate secretion drainage, and improve expiratory flow.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504825" y="306388"/>
            <a:ext cx="9072563" cy="882650"/>
          </a:xfrm>
        </p:spPr>
        <p:txBody>
          <a:bodyPr/>
          <a:lstStyle/>
          <a:p>
            <a:r>
              <a:rPr lang="en-US" b="1">
                <a:effectLst/>
              </a:rPr>
              <a:t>TREATMENT</a:t>
            </a:r>
          </a:p>
        </p:txBody>
      </p:sp>
      <p:sp>
        <p:nvSpPr>
          <p:cNvPr id="70659" name="Rectangle 3"/>
          <p:cNvSpPr>
            <a:spLocks noGrp="1" noChangeArrowheads="1"/>
          </p:cNvSpPr>
          <p:nvPr>
            <p:ph type="body" idx="1"/>
          </p:nvPr>
        </p:nvSpPr>
        <p:spPr>
          <a:xfrm>
            <a:off x="504825" y="1189038"/>
            <a:ext cx="9031288" cy="5638800"/>
          </a:xfrm>
        </p:spPr>
        <p:txBody>
          <a:bodyPr/>
          <a:lstStyle/>
          <a:p>
            <a:pPr algn="just"/>
            <a:r>
              <a:rPr lang="en-US" sz="2800" dirty="0">
                <a:effectLst/>
              </a:rPr>
              <a:t>Continuous positive airway pressure also reduces the elevated inspiratory </a:t>
            </a:r>
            <a:r>
              <a:rPr lang="en-US" sz="2800" dirty="0" err="1">
                <a:effectLst/>
              </a:rPr>
              <a:t>transpulmonary</a:t>
            </a:r>
            <a:r>
              <a:rPr lang="en-US" sz="2800" dirty="0">
                <a:effectLst/>
              </a:rPr>
              <a:t> pressures required to initiate airflow, therefore decreasing the work of breathing. </a:t>
            </a:r>
            <a:endParaRPr lang="en-US" sz="2800" dirty="0" smtClean="0">
              <a:effectLst/>
            </a:endParaRPr>
          </a:p>
          <a:p>
            <a:pPr marL="0" indent="0" algn="just">
              <a:buNone/>
            </a:pPr>
            <a:endParaRPr lang="en-US" sz="2800" dirty="0">
              <a:effectLst/>
            </a:endParaRPr>
          </a:p>
          <a:p>
            <a:pPr algn="just"/>
            <a:r>
              <a:rPr lang="en-US" sz="2800" dirty="0">
                <a:effectLst/>
              </a:rPr>
              <a:t>In cases of airway emergencies or in the presence of symptoms refractory to conservative therapy, more aggressive interventions, such as silicone airway stents, tracheostomy, and surgical </a:t>
            </a:r>
            <a:r>
              <a:rPr lang="en-US" sz="2800" dirty="0" err="1">
                <a:effectLst/>
              </a:rPr>
              <a:t>tracheobronchoplasty</a:t>
            </a:r>
            <a:r>
              <a:rPr lang="en-US" sz="2800" dirty="0">
                <a:effectLst/>
              </a:rPr>
              <a:t>, should be considered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504825" y="0"/>
            <a:ext cx="9072563" cy="1260475"/>
          </a:xfrm>
        </p:spPr>
        <p:txBody>
          <a:bodyPr/>
          <a:lstStyle/>
          <a:p>
            <a:r>
              <a:rPr lang="en-US">
                <a:effectLst/>
              </a:rPr>
              <a:t>Conclusion</a:t>
            </a:r>
          </a:p>
        </p:txBody>
      </p:sp>
      <p:sp>
        <p:nvSpPr>
          <p:cNvPr id="34819" name="Rectangle 3"/>
          <p:cNvSpPr>
            <a:spLocks noGrp="1" noChangeArrowheads="1"/>
          </p:cNvSpPr>
          <p:nvPr>
            <p:ph type="body" idx="1"/>
          </p:nvPr>
        </p:nvSpPr>
        <p:spPr>
          <a:xfrm>
            <a:off x="239713" y="1112838"/>
            <a:ext cx="9323387" cy="6046787"/>
          </a:xfrm>
        </p:spPr>
        <p:txBody>
          <a:bodyPr/>
          <a:lstStyle/>
          <a:p>
            <a:pPr marL="666750" indent="-666750" algn="just" defTabSz="912813"/>
            <a:r>
              <a:rPr lang="en-US" sz="3200" dirty="0">
                <a:effectLst/>
              </a:rPr>
              <a:t>TBM and DAC should be listed in the differential diagnosis of expiratory wheezing that is refractory to bronchodilator therapy</a:t>
            </a:r>
            <a:r>
              <a:rPr lang="en-US" sz="3200" dirty="0" smtClean="0">
                <a:effectLst/>
              </a:rPr>
              <a:t>.</a:t>
            </a:r>
          </a:p>
          <a:p>
            <a:pPr marL="0" indent="0" algn="just" defTabSz="912813">
              <a:buNone/>
            </a:pPr>
            <a:endParaRPr lang="en-US" sz="3200" b="1" dirty="0">
              <a:effectLst/>
            </a:endParaRPr>
          </a:p>
          <a:p>
            <a:pPr marL="666750" indent="-666750" algn="just" defTabSz="912813"/>
            <a:r>
              <a:rPr lang="en-US" sz="3200" dirty="0">
                <a:effectLst/>
              </a:rPr>
              <a:t>TBM is characterized by a weakness of the tracheobronchial cartilaginous structures, whereas DAC is marked by excessive bulging of the posterior membrane into the airway lumen during exhalation. </a:t>
            </a:r>
            <a:endParaRPr lang="en-US" sz="3200" b="1" dirty="0">
              <a:effectLs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Grp="1" noChangeArrowheads="1"/>
          </p:cNvSpPr>
          <p:nvPr>
            <p:ph type="body" idx="1"/>
          </p:nvPr>
        </p:nvSpPr>
        <p:spPr>
          <a:xfrm>
            <a:off x="239713" y="274638"/>
            <a:ext cx="9601200" cy="6477000"/>
          </a:xfrm>
        </p:spPr>
        <p:txBody>
          <a:bodyPr/>
          <a:lstStyle/>
          <a:p>
            <a:pPr marL="666750" indent="-666750" defTabSz="912813"/>
            <a:r>
              <a:rPr lang="en-US" sz="2800" dirty="0">
                <a:effectLst/>
              </a:rPr>
              <a:t>TBM and DAC present with various symptoms ranging from cough and mild shortness of breath to respiratory failure</a:t>
            </a:r>
            <a:r>
              <a:rPr lang="en-US" sz="2800" dirty="0" smtClean="0">
                <a:effectLst/>
              </a:rPr>
              <a:t>.</a:t>
            </a:r>
          </a:p>
          <a:p>
            <a:pPr marL="0" indent="0" defTabSz="912813">
              <a:buNone/>
            </a:pPr>
            <a:endParaRPr lang="en-US" sz="2800" b="1" dirty="0">
              <a:effectLst/>
            </a:endParaRPr>
          </a:p>
          <a:p>
            <a:pPr marL="666750" indent="-666750" defTabSz="912813"/>
            <a:r>
              <a:rPr lang="en-US" sz="2800" dirty="0">
                <a:effectLst/>
              </a:rPr>
              <a:t>Bronchoscopy or dynamic imaging studies are the “gold standard” for the diagnosis of TBM and DAC</a:t>
            </a:r>
            <a:r>
              <a:rPr lang="en-US" sz="2800" dirty="0" smtClean="0">
                <a:effectLst/>
              </a:rPr>
              <a:t>.</a:t>
            </a:r>
          </a:p>
          <a:p>
            <a:pPr marL="0" indent="0" defTabSz="912813">
              <a:buNone/>
            </a:pPr>
            <a:endParaRPr lang="en-US" sz="2800" b="1" dirty="0">
              <a:effectLst/>
            </a:endParaRPr>
          </a:p>
          <a:p>
            <a:pPr marL="666750" indent="-666750" defTabSz="912813"/>
            <a:r>
              <a:rPr lang="en-US" sz="2800" dirty="0">
                <a:effectLst/>
              </a:rPr>
              <a:t>For symptomatic patients, treatment of the underlying condition, when present, must be optimized before initiating or considering other therapies</a:t>
            </a:r>
            <a:r>
              <a:rPr lang="en-US" sz="2800" dirty="0" smtClean="0">
                <a:effectLst/>
              </a:rPr>
              <a:t>.</a:t>
            </a:r>
          </a:p>
          <a:p>
            <a:pPr marL="0" indent="0" defTabSz="912813">
              <a:buNone/>
            </a:pPr>
            <a:endParaRPr lang="en-US" sz="2800" b="1" dirty="0">
              <a:effectLst/>
            </a:endParaRPr>
          </a:p>
          <a:p>
            <a:pPr marL="666750" indent="-666750" defTabSz="912813"/>
            <a:r>
              <a:rPr lang="en-US" sz="2800" dirty="0">
                <a:effectLst/>
              </a:rPr>
              <a:t>Noninvasive positive-pressure ventilation can be used for patients with TBM and DAC to maintain airway patency, facilitate secretion drainage, and improve expiratory flow.</a:t>
            </a:r>
            <a:r>
              <a:rPr lang="en-US" sz="2800" dirty="0"/>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2" name="Picture 4" descr="MCj04160280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2313" y="1279525"/>
            <a:ext cx="5562600" cy="45624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04825" y="0"/>
            <a:ext cx="9072563" cy="808038"/>
          </a:xfrm>
        </p:spPr>
        <p:txBody>
          <a:bodyPr/>
          <a:lstStyle/>
          <a:p>
            <a:r>
              <a:rPr lang="en-US" sz="5500">
                <a:effectLst/>
              </a:rPr>
              <a:t>Introduction cont..</a:t>
            </a:r>
          </a:p>
        </p:txBody>
      </p:sp>
      <p:sp>
        <p:nvSpPr>
          <p:cNvPr id="21507" name="Rectangle 3"/>
          <p:cNvSpPr>
            <a:spLocks noGrp="1" noChangeArrowheads="1"/>
          </p:cNvSpPr>
          <p:nvPr>
            <p:ph type="body" idx="1"/>
          </p:nvPr>
        </p:nvSpPr>
        <p:spPr>
          <a:xfrm>
            <a:off x="420687" y="1112837"/>
            <a:ext cx="9239250" cy="6629400"/>
          </a:xfrm>
        </p:spPr>
        <p:txBody>
          <a:bodyPr/>
          <a:lstStyle/>
          <a:p>
            <a:pPr algn="just"/>
            <a:r>
              <a:rPr lang="en-US" sz="3200" dirty="0">
                <a:effectLst/>
              </a:rPr>
              <a:t>DAC is excessive bulging of the posterior membrane into the airway lumen during expiration that narrows the airway lumen by ≥ 50%. </a:t>
            </a:r>
          </a:p>
          <a:p>
            <a:pPr algn="just"/>
            <a:r>
              <a:rPr lang="en-US" sz="3200" dirty="0">
                <a:effectLst/>
              </a:rPr>
              <a:t>Atrophy of elastic fibers of the posterior membrane can be associated with DAC.</a:t>
            </a:r>
          </a:p>
          <a:p>
            <a:pPr algn="just"/>
            <a:r>
              <a:rPr lang="en-US" sz="3200" dirty="0">
                <a:effectLst/>
              </a:rPr>
              <a:t>In </a:t>
            </a:r>
            <a:r>
              <a:rPr lang="en-US" sz="3200" dirty="0" err="1">
                <a:effectLst/>
              </a:rPr>
              <a:t>Tracheobronchomalacia</a:t>
            </a:r>
            <a:r>
              <a:rPr lang="en-US" sz="3200" dirty="0">
                <a:effectLst/>
              </a:rPr>
              <a:t> (TBM) there is weakness of the tracheal and bronchial walls due to softening of the supporting cartilage and </a:t>
            </a:r>
            <a:r>
              <a:rPr lang="en-US" sz="3200" dirty="0" err="1">
                <a:effectLst/>
              </a:rPr>
              <a:t>hypotonia</a:t>
            </a:r>
            <a:r>
              <a:rPr lang="en-US" sz="3200" dirty="0">
                <a:effectLst/>
              </a:rPr>
              <a:t> of </a:t>
            </a:r>
            <a:r>
              <a:rPr lang="en-US" sz="3200" dirty="0" err="1">
                <a:effectLst/>
              </a:rPr>
              <a:t>myoelastic</a:t>
            </a:r>
            <a:r>
              <a:rPr lang="en-US" sz="3200" dirty="0">
                <a:effectLst/>
              </a:rPr>
              <a:t> elements.</a:t>
            </a:r>
            <a:r>
              <a:rPr lang="en-US" sz="3200" dirty="0"/>
              <a:t>  </a:t>
            </a:r>
          </a:p>
        </p:txBody>
      </p:sp>
      <p:sp>
        <p:nvSpPr>
          <p:cNvPr id="21508" name="Text Box 4"/>
          <p:cNvSpPr txBox="1">
            <a:spLocks noChangeArrowheads="1"/>
          </p:cNvSpPr>
          <p:nvPr/>
        </p:nvSpPr>
        <p:spPr bwMode="auto">
          <a:xfrm>
            <a:off x="468313" y="6827838"/>
            <a:ext cx="8736012" cy="52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0783" tIns="50392" rIns="100783" bIns="50392">
            <a:spAutoFit/>
          </a:bodyPr>
          <a:lstStyle>
            <a:lvl1pPr marL="457200" indent="-457200" defTabSz="1008063">
              <a:defRPr sz="2400">
                <a:solidFill>
                  <a:schemeClr val="tx1"/>
                </a:solidFill>
                <a:latin typeface="Times New Roman" charset="0"/>
              </a:defRPr>
            </a:lvl1pPr>
            <a:lvl2pPr marL="960438" indent="-457200" defTabSz="1008063">
              <a:defRPr sz="2400">
                <a:solidFill>
                  <a:schemeClr val="tx1"/>
                </a:solidFill>
                <a:latin typeface="Times New Roman" charset="0"/>
              </a:defRPr>
            </a:lvl2pPr>
            <a:lvl3pPr marL="1465263" indent="-457200" defTabSz="1008063">
              <a:defRPr sz="2400">
                <a:solidFill>
                  <a:schemeClr val="tx1"/>
                </a:solidFill>
                <a:latin typeface="Times New Roman" charset="0"/>
              </a:defRPr>
            </a:lvl3pPr>
            <a:lvl4pPr marL="1968500" indent="-457200" defTabSz="1008063">
              <a:defRPr sz="2400">
                <a:solidFill>
                  <a:schemeClr val="tx1"/>
                </a:solidFill>
                <a:latin typeface="Times New Roman" charset="0"/>
              </a:defRPr>
            </a:lvl4pPr>
            <a:lvl5pPr marL="2473325" indent="-457200" defTabSz="1008063">
              <a:defRPr sz="2400">
                <a:solidFill>
                  <a:schemeClr val="tx1"/>
                </a:solidFill>
                <a:latin typeface="Times New Roman" charset="0"/>
              </a:defRPr>
            </a:lvl5pPr>
            <a:lvl6pPr marL="2930525" indent="-457200" defTabSz="1008063" eaLnBrk="0" fontAlgn="base" hangingPunct="0">
              <a:spcBef>
                <a:spcPct val="0"/>
              </a:spcBef>
              <a:spcAft>
                <a:spcPct val="0"/>
              </a:spcAft>
              <a:defRPr sz="2400">
                <a:solidFill>
                  <a:schemeClr val="tx1"/>
                </a:solidFill>
                <a:latin typeface="Times New Roman" charset="0"/>
              </a:defRPr>
            </a:lvl6pPr>
            <a:lvl7pPr marL="3387725" indent="-457200" defTabSz="1008063" eaLnBrk="0" fontAlgn="base" hangingPunct="0">
              <a:spcBef>
                <a:spcPct val="0"/>
              </a:spcBef>
              <a:spcAft>
                <a:spcPct val="0"/>
              </a:spcAft>
              <a:defRPr sz="2400">
                <a:solidFill>
                  <a:schemeClr val="tx1"/>
                </a:solidFill>
                <a:latin typeface="Times New Roman" charset="0"/>
              </a:defRPr>
            </a:lvl7pPr>
            <a:lvl8pPr marL="3844925" indent="-457200" defTabSz="1008063" eaLnBrk="0" fontAlgn="base" hangingPunct="0">
              <a:spcBef>
                <a:spcPct val="0"/>
              </a:spcBef>
              <a:spcAft>
                <a:spcPct val="0"/>
              </a:spcAft>
              <a:defRPr sz="2400">
                <a:solidFill>
                  <a:schemeClr val="tx1"/>
                </a:solidFill>
                <a:latin typeface="Times New Roman" charset="0"/>
              </a:defRPr>
            </a:lvl8pPr>
            <a:lvl9pPr marL="4302125" indent="-457200" defTabSz="1008063" eaLnBrk="0" fontAlgn="base" hangingPunct="0">
              <a:spcBef>
                <a:spcPct val="0"/>
              </a:spcBef>
              <a:spcAft>
                <a:spcPct val="0"/>
              </a:spcAft>
              <a:defRPr sz="2400">
                <a:solidFill>
                  <a:schemeClr val="tx1"/>
                </a:solidFill>
                <a:latin typeface="Times New Roman" charset="0"/>
              </a:defRPr>
            </a:lvl9pPr>
          </a:lstStyle>
          <a:p>
            <a:r>
              <a:rPr lang="en-US" sz="1400" b="1" i="1"/>
              <a:t>A 92-Year-Old Woman With Expiratory Wheezing Refractory to Inhaled Bronchodilators,</a:t>
            </a:r>
            <a:r>
              <a:rPr lang="en-US" sz="1400"/>
              <a:t> Jui Yuan-Lin MD and </a:t>
            </a:r>
            <a:r>
              <a:rPr lang="en-US" sz="1400" b="1" i="1"/>
              <a:t>Ping-Hung Kuo, MD</a:t>
            </a:r>
            <a:r>
              <a:rPr lang="en-US" sz="1400"/>
              <a:t> , </a:t>
            </a:r>
            <a:r>
              <a:rPr lang="en-US" sz="1400" i="1"/>
              <a:t>CHEST , June 1 2009.</a:t>
            </a:r>
          </a:p>
        </p:txBody>
      </p:sp>
      <p:sp>
        <p:nvSpPr>
          <p:cNvPr id="21509" name="Rectangle 5"/>
          <p:cNvSpPr>
            <a:spLocks noChangeArrowheads="1"/>
          </p:cNvSpPr>
          <p:nvPr/>
        </p:nvSpPr>
        <p:spPr bwMode="auto">
          <a:xfrm>
            <a:off x="0" y="0"/>
            <a:ext cx="10080625" cy="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a:effectLst/>
              </a:rPr>
              <a:t>Bronchoscopy on DAC and TM</a:t>
            </a:r>
          </a:p>
        </p:txBody>
      </p:sp>
      <p:pic>
        <p:nvPicPr>
          <p:cNvPr id="87044" name="Picture 4"/>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l="32813" t="25000" r="23438" b="12500"/>
          <a:stretch>
            <a:fillRect/>
          </a:stretch>
        </p:blipFill>
        <p:spPr>
          <a:xfrm>
            <a:off x="1714500" y="1763713"/>
            <a:ext cx="6653213" cy="49895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7045" name="Text Box 5"/>
          <p:cNvSpPr txBox="1">
            <a:spLocks noChangeArrowheads="1"/>
          </p:cNvSpPr>
          <p:nvPr/>
        </p:nvSpPr>
        <p:spPr bwMode="auto">
          <a:xfrm>
            <a:off x="392113" y="1951038"/>
            <a:ext cx="1143000" cy="4572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12813">
              <a:defRPr sz="2400">
                <a:solidFill>
                  <a:schemeClr val="tx1"/>
                </a:solidFill>
                <a:latin typeface="Times New Roman" charset="0"/>
              </a:defRPr>
            </a:lvl1pPr>
            <a:lvl2pPr defTabSz="912813">
              <a:defRPr sz="2400">
                <a:solidFill>
                  <a:schemeClr val="tx1"/>
                </a:solidFill>
                <a:latin typeface="Times New Roman" charset="0"/>
              </a:defRPr>
            </a:lvl2pPr>
            <a:lvl3pPr defTabSz="912813">
              <a:defRPr sz="2400">
                <a:solidFill>
                  <a:schemeClr val="tx1"/>
                </a:solidFill>
                <a:latin typeface="Times New Roman" charset="0"/>
              </a:defRPr>
            </a:lvl3pPr>
            <a:lvl4pPr defTabSz="912813">
              <a:defRPr sz="2400">
                <a:solidFill>
                  <a:schemeClr val="tx1"/>
                </a:solidFill>
                <a:latin typeface="Times New Roman" charset="0"/>
              </a:defRPr>
            </a:lvl4pPr>
            <a:lvl5pPr defTabSz="912813">
              <a:defRPr sz="2400">
                <a:solidFill>
                  <a:schemeClr val="tx1"/>
                </a:solidFill>
                <a:latin typeface="Times New Roman" charset="0"/>
              </a:defRPr>
            </a:lvl5pPr>
            <a:lvl6pPr defTabSz="912813" eaLnBrk="0" fontAlgn="base" hangingPunct="0">
              <a:spcBef>
                <a:spcPct val="0"/>
              </a:spcBef>
              <a:spcAft>
                <a:spcPct val="0"/>
              </a:spcAft>
              <a:defRPr sz="2400">
                <a:solidFill>
                  <a:schemeClr val="tx1"/>
                </a:solidFill>
                <a:latin typeface="Times New Roman" charset="0"/>
              </a:defRPr>
            </a:lvl6pPr>
            <a:lvl7pPr defTabSz="912813" eaLnBrk="0" fontAlgn="base" hangingPunct="0">
              <a:spcBef>
                <a:spcPct val="0"/>
              </a:spcBef>
              <a:spcAft>
                <a:spcPct val="0"/>
              </a:spcAft>
              <a:defRPr sz="2400">
                <a:solidFill>
                  <a:schemeClr val="tx1"/>
                </a:solidFill>
                <a:latin typeface="Times New Roman" charset="0"/>
              </a:defRPr>
            </a:lvl7pPr>
            <a:lvl8pPr defTabSz="912813" eaLnBrk="0" fontAlgn="base" hangingPunct="0">
              <a:spcBef>
                <a:spcPct val="0"/>
              </a:spcBef>
              <a:spcAft>
                <a:spcPct val="0"/>
              </a:spcAft>
              <a:defRPr sz="2400">
                <a:solidFill>
                  <a:schemeClr val="tx1"/>
                </a:solidFill>
                <a:latin typeface="Times New Roman" charset="0"/>
              </a:defRPr>
            </a:lvl8pPr>
            <a:lvl9pPr defTabSz="912813" eaLnBrk="0" fontAlgn="base" hangingPunct="0">
              <a:spcBef>
                <a:spcPct val="0"/>
              </a:spcBef>
              <a:spcAft>
                <a:spcPct val="0"/>
              </a:spcAft>
              <a:defRPr sz="2400">
                <a:solidFill>
                  <a:schemeClr val="tx1"/>
                </a:solidFill>
                <a:latin typeface="Times New Roman" charset="0"/>
              </a:defRPr>
            </a:lvl9pPr>
          </a:lstStyle>
          <a:p>
            <a:pPr>
              <a:spcBef>
                <a:spcPct val="50000"/>
              </a:spcBef>
            </a:pPr>
            <a:endParaRPr lang="en-US"/>
          </a:p>
        </p:txBody>
      </p:sp>
      <p:sp>
        <p:nvSpPr>
          <p:cNvPr id="87046" name="Text Box 6"/>
          <p:cNvSpPr txBox="1">
            <a:spLocks noChangeArrowheads="1"/>
          </p:cNvSpPr>
          <p:nvPr/>
        </p:nvSpPr>
        <p:spPr bwMode="auto">
          <a:xfrm>
            <a:off x="544513" y="2103438"/>
            <a:ext cx="1066800" cy="519112"/>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12813">
              <a:defRPr sz="2400">
                <a:solidFill>
                  <a:schemeClr val="tx1"/>
                </a:solidFill>
                <a:latin typeface="Times New Roman" charset="0"/>
              </a:defRPr>
            </a:lvl1pPr>
            <a:lvl2pPr defTabSz="912813">
              <a:defRPr sz="2400">
                <a:solidFill>
                  <a:schemeClr val="tx1"/>
                </a:solidFill>
                <a:latin typeface="Times New Roman" charset="0"/>
              </a:defRPr>
            </a:lvl2pPr>
            <a:lvl3pPr defTabSz="912813">
              <a:defRPr sz="2400">
                <a:solidFill>
                  <a:schemeClr val="tx1"/>
                </a:solidFill>
                <a:latin typeface="Times New Roman" charset="0"/>
              </a:defRPr>
            </a:lvl3pPr>
            <a:lvl4pPr defTabSz="912813">
              <a:defRPr sz="2400">
                <a:solidFill>
                  <a:schemeClr val="tx1"/>
                </a:solidFill>
                <a:latin typeface="Times New Roman" charset="0"/>
              </a:defRPr>
            </a:lvl4pPr>
            <a:lvl5pPr defTabSz="912813">
              <a:defRPr sz="2400">
                <a:solidFill>
                  <a:schemeClr val="tx1"/>
                </a:solidFill>
                <a:latin typeface="Times New Roman" charset="0"/>
              </a:defRPr>
            </a:lvl5pPr>
            <a:lvl6pPr defTabSz="912813" eaLnBrk="0" fontAlgn="base" hangingPunct="0">
              <a:spcBef>
                <a:spcPct val="0"/>
              </a:spcBef>
              <a:spcAft>
                <a:spcPct val="0"/>
              </a:spcAft>
              <a:defRPr sz="2400">
                <a:solidFill>
                  <a:schemeClr val="tx1"/>
                </a:solidFill>
                <a:latin typeface="Times New Roman" charset="0"/>
              </a:defRPr>
            </a:lvl6pPr>
            <a:lvl7pPr defTabSz="912813" eaLnBrk="0" fontAlgn="base" hangingPunct="0">
              <a:spcBef>
                <a:spcPct val="0"/>
              </a:spcBef>
              <a:spcAft>
                <a:spcPct val="0"/>
              </a:spcAft>
              <a:defRPr sz="2400">
                <a:solidFill>
                  <a:schemeClr val="tx1"/>
                </a:solidFill>
                <a:latin typeface="Times New Roman" charset="0"/>
              </a:defRPr>
            </a:lvl7pPr>
            <a:lvl8pPr defTabSz="912813" eaLnBrk="0" fontAlgn="base" hangingPunct="0">
              <a:spcBef>
                <a:spcPct val="0"/>
              </a:spcBef>
              <a:spcAft>
                <a:spcPct val="0"/>
              </a:spcAft>
              <a:defRPr sz="2400">
                <a:solidFill>
                  <a:schemeClr val="tx1"/>
                </a:solidFill>
                <a:latin typeface="Times New Roman" charset="0"/>
              </a:defRPr>
            </a:lvl8pPr>
            <a:lvl9pPr defTabSz="912813"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2800"/>
              <a:t>DAC</a:t>
            </a:r>
          </a:p>
        </p:txBody>
      </p:sp>
      <p:sp>
        <p:nvSpPr>
          <p:cNvPr id="87047" name="Text Box 7"/>
          <p:cNvSpPr txBox="1">
            <a:spLocks noChangeArrowheads="1"/>
          </p:cNvSpPr>
          <p:nvPr/>
        </p:nvSpPr>
        <p:spPr bwMode="auto">
          <a:xfrm>
            <a:off x="468313" y="4313238"/>
            <a:ext cx="1066800" cy="519112"/>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12813">
              <a:defRPr sz="2400">
                <a:solidFill>
                  <a:schemeClr val="tx1"/>
                </a:solidFill>
                <a:latin typeface="Times New Roman" charset="0"/>
              </a:defRPr>
            </a:lvl1pPr>
            <a:lvl2pPr defTabSz="912813">
              <a:defRPr sz="2400">
                <a:solidFill>
                  <a:schemeClr val="tx1"/>
                </a:solidFill>
                <a:latin typeface="Times New Roman" charset="0"/>
              </a:defRPr>
            </a:lvl2pPr>
            <a:lvl3pPr defTabSz="912813">
              <a:defRPr sz="2400">
                <a:solidFill>
                  <a:schemeClr val="tx1"/>
                </a:solidFill>
                <a:latin typeface="Times New Roman" charset="0"/>
              </a:defRPr>
            </a:lvl3pPr>
            <a:lvl4pPr defTabSz="912813">
              <a:defRPr sz="2400">
                <a:solidFill>
                  <a:schemeClr val="tx1"/>
                </a:solidFill>
                <a:latin typeface="Times New Roman" charset="0"/>
              </a:defRPr>
            </a:lvl4pPr>
            <a:lvl5pPr defTabSz="912813">
              <a:defRPr sz="2400">
                <a:solidFill>
                  <a:schemeClr val="tx1"/>
                </a:solidFill>
                <a:latin typeface="Times New Roman" charset="0"/>
              </a:defRPr>
            </a:lvl5pPr>
            <a:lvl6pPr defTabSz="912813" eaLnBrk="0" fontAlgn="base" hangingPunct="0">
              <a:spcBef>
                <a:spcPct val="0"/>
              </a:spcBef>
              <a:spcAft>
                <a:spcPct val="0"/>
              </a:spcAft>
              <a:defRPr sz="2400">
                <a:solidFill>
                  <a:schemeClr val="tx1"/>
                </a:solidFill>
                <a:latin typeface="Times New Roman" charset="0"/>
              </a:defRPr>
            </a:lvl6pPr>
            <a:lvl7pPr defTabSz="912813" eaLnBrk="0" fontAlgn="base" hangingPunct="0">
              <a:spcBef>
                <a:spcPct val="0"/>
              </a:spcBef>
              <a:spcAft>
                <a:spcPct val="0"/>
              </a:spcAft>
              <a:defRPr sz="2400">
                <a:solidFill>
                  <a:schemeClr val="tx1"/>
                </a:solidFill>
                <a:latin typeface="Times New Roman" charset="0"/>
              </a:defRPr>
            </a:lvl7pPr>
            <a:lvl8pPr defTabSz="912813" eaLnBrk="0" fontAlgn="base" hangingPunct="0">
              <a:spcBef>
                <a:spcPct val="0"/>
              </a:spcBef>
              <a:spcAft>
                <a:spcPct val="0"/>
              </a:spcAft>
              <a:defRPr sz="2400">
                <a:solidFill>
                  <a:schemeClr val="tx1"/>
                </a:solidFill>
                <a:latin typeface="Times New Roman" charset="0"/>
              </a:defRPr>
            </a:lvl8pPr>
            <a:lvl9pPr defTabSz="912813"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2800"/>
              <a:t>TM</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504825" y="306388"/>
            <a:ext cx="9072563" cy="806450"/>
          </a:xfrm>
        </p:spPr>
        <p:txBody>
          <a:bodyPr/>
          <a:lstStyle/>
          <a:p>
            <a:r>
              <a:rPr lang="en-US" sz="4100" b="1">
                <a:effectLst/>
              </a:rPr>
              <a:t>Acquired Forms of TBM and DAC</a:t>
            </a:r>
            <a:br>
              <a:rPr lang="en-US" sz="4100" b="1">
                <a:effectLst/>
              </a:rPr>
            </a:br>
            <a:endParaRPr lang="en-US" sz="4100" b="1">
              <a:effectLst/>
            </a:endParaRPr>
          </a:p>
        </p:txBody>
      </p:sp>
      <p:sp>
        <p:nvSpPr>
          <p:cNvPr id="57347" name="Rectangle 3"/>
          <p:cNvSpPr>
            <a:spLocks noGrp="1" noChangeArrowheads="1"/>
          </p:cNvSpPr>
          <p:nvPr>
            <p:ph type="body" idx="1"/>
          </p:nvPr>
        </p:nvSpPr>
        <p:spPr>
          <a:xfrm>
            <a:off x="242526" y="1082675"/>
            <a:ext cx="4876800" cy="6477000"/>
          </a:xfrm>
        </p:spPr>
        <p:txBody>
          <a:bodyPr/>
          <a:lstStyle/>
          <a:p>
            <a:pPr>
              <a:lnSpc>
                <a:spcPct val="90000"/>
              </a:lnSpc>
            </a:pPr>
            <a:r>
              <a:rPr lang="en-US" sz="2400" dirty="0">
                <a:effectLst/>
              </a:rPr>
              <a:t>Idiopathic </a:t>
            </a:r>
            <a:r>
              <a:rPr lang="en-US" sz="2400" dirty="0" err="1">
                <a:effectLst/>
              </a:rPr>
              <a:t>Idiopathic</a:t>
            </a:r>
            <a:r>
              <a:rPr lang="en-US" sz="2400" dirty="0">
                <a:effectLst/>
              </a:rPr>
              <a:t> giant trachea (</a:t>
            </a:r>
            <a:r>
              <a:rPr lang="en-US" sz="2400" dirty="0" err="1">
                <a:effectLst/>
              </a:rPr>
              <a:t>Mounier</a:t>
            </a:r>
            <a:r>
              <a:rPr lang="en-US" sz="2400" dirty="0">
                <a:effectLst/>
              </a:rPr>
              <a:t>-Kuhn</a:t>
            </a:r>
          </a:p>
          <a:p>
            <a:pPr>
              <a:lnSpc>
                <a:spcPct val="90000"/>
              </a:lnSpc>
              <a:buFont typeface="Wingdings" pitchFamily="2" charset="2"/>
              <a:buNone/>
            </a:pPr>
            <a:r>
              <a:rPr lang="en-US" sz="2400" dirty="0">
                <a:effectLst/>
              </a:rPr>
              <a:t>    syndrome)</a:t>
            </a:r>
          </a:p>
          <a:p>
            <a:pPr>
              <a:lnSpc>
                <a:spcPct val="90000"/>
              </a:lnSpc>
            </a:pPr>
            <a:r>
              <a:rPr lang="en-US" sz="2400" dirty="0">
                <a:effectLst/>
              </a:rPr>
              <a:t>Secondary causes </a:t>
            </a:r>
          </a:p>
          <a:p>
            <a:pPr>
              <a:lnSpc>
                <a:spcPct val="90000"/>
              </a:lnSpc>
              <a:buClr>
                <a:srgbClr val="990099"/>
              </a:buClr>
              <a:buFontTx/>
              <a:buChar char="•"/>
            </a:pPr>
            <a:r>
              <a:rPr lang="en-US" sz="2000" dirty="0">
                <a:effectLst/>
              </a:rPr>
              <a:t>COPD</a:t>
            </a:r>
          </a:p>
          <a:p>
            <a:pPr>
              <a:lnSpc>
                <a:spcPct val="90000"/>
              </a:lnSpc>
              <a:buClr>
                <a:srgbClr val="990099"/>
              </a:buClr>
              <a:buFontTx/>
              <a:buChar char="•"/>
            </a:pPr>
            <a:r>
              <a:rPr lang="en-US" sz="2000" dirty="0">
                <a:effectLst/>
              </a:rPr>
              <a:t>Asthma</a:t>
            </a:r>
          </a:p>
          <a:p>
            <a:pPr>
              <a:lnSpc>
                <a:spcPct val="90000"/>
              </a:lnSpc>
              <a:buClr>
                <a:srgbClr val="990099"/>
              </a:buClr>
              <a:buFontTx/>
              <a:buChar char="•"/>
            </a:pPr>
            <a:r>
              <a:rPr lang="en-US" sz="2000" dirty="0">
                <a:effectLst/>
              </a:rPr>
              <a:t>Prolonged intubation and ventilation</a:t>
            </a:r>
          </a:p>
          <a:p>
            <a:pPr>
              <a:lnSpc>
                <a:spcPct val="90000"/>
              </a:lnSpc>
              <a:buClr>
                <a:srgbClr val="990099"/>
              </a:buClr>
              <a:buFontTx/>
              <a:buChar char="•"/>
            </a:pPr>
            <a:r>
              <a:rPr lang="en-US" sz="2000" dirty="0">
                <a:effectLst/>
              </a:rPr>
              <a:t>Tracheotomy</a:t>
            </a:r>
          </a:p>
          <a:p>
            <a:pPr>
              <a:lnSpc>
                <a:spcPct val="90000"/>
              </a:lnSpc>
              <a:buClr>
                <a:srgbClr val="990099"/>
              </a:buClr>
              <a:buFontTx/>
              <a:buChar char="•"/>
            </a:pPr>
            <a:r>
              <a:rPr lang="en-US" sz="2000" dirty="0">
                <a:effectLst/>
              </a:rPr>
              <a:t>Chronic inflammation</a:t>
            </a:r>
          </a:p>
          <a:p>
            <a:pPr>
              <a:lnSpc>
                <a:spcPct val="90000"/>
              </a:lnSpc>
              <a:buClr>
                <a:srgbClr val="990099"/>
              </a:buClr>
              <a:buFontTx/>
              <a:buChar char="•"/>
            </a:pPr>
            <a:r>
              <a:rPr lang="en-US" sz="2000" dirty="0">
                <a:effectLst/>
              </a:rPr>
              <a:t>Relapsing </a:t>
            </a:r>
            <a:r>
              <a:rPr lang="en-US" sz="2000" dirty="0" err="1">
                <a:effectLst/>
              </a:rPr>
              <a:t>polychondritis</a:t>
            </a:r>
            <a:endParaRPr lang="en-US" sz="2000" dirty="0">
              <a:effectLst/>
            </a:endParaRPr>
          </a:p>
          <a:p>
            <a:pPr>
              <a:lnSpc>
                <a:spcPct val="90000"/>
              </a:lnSpc>
              <a:buClr>
                <a:srgbClr val="990099"/>
              </a:buClr>
              <a:buFontTx/>
              <a:buChar char="•"/>
            </a:pPr>
            <a:r>
              <a:rPr lang="en-US" sz="2000" dirty="0">
                <a:effectLst/>
              </a:rPr>
              <a:t>Chronic infection</a:t>
            </a:r>
          </a:p>
          <a:p>
            <a:pPr>
              <a:lnSpc>
                <a:spcPct val="90000"/>
              </a:lnSpc>
              <a:buClr>
                <a:srgbClr val="990099"/>
              </a:buClr>
              <a:buFontTx/>
              <a:buChar char="•"/>
            </a:pPr>
            <a:r>
              <a:rPr lang="en-US" sz="2000" dirty="0">
                <a:effectLst/>
              </a:rPr>
              <a:t>Chronic irritation</a:t>
            </a:r>
          </a:p>
          <a:p>
            <a:pPr>
              <a:lnSpc>
                <a:spcPct val="90000"/>
              </a:lnSpc>
            </a:pPr>
            <a:r>
              <a:rPr lang="en-US" sz="2400" dirty="0">
                <a:effectLst/>
              </a:rPr>
              <a:t>Mechanical anatomic factors</a:t>
            </a:r>
            <a:endParaRPr lang="en-US" sz="2000" dirty="0">
              <a:effectLst/>
            </a:endParaRPr>
          </a:p>
        </p:txBody>
      </p:sp>
      <p:sp>
        <p:nvSpPr>
          <p:cNvPr id="57348" name="Text Box 4"/>
          <p:cNvSpPr txBox="1">
            <a:spLocks noChangeArrowheads="1"/>
          </p:cNvSpPr>
          <p:nvPr/>
        </p:nvSpPr>
        <p:spPr bwMode="auto">
          <a:xfrm>
            <a:off x="4899025" y="1112837"/>
            <a:ext cx="5181600" cy="534915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12813">
              <a:defRPr sz="2400">
                <a:solidFill>
                  <a:schemeClr val="tx1"/>
                </a:solidFill>
                <a:latin typeface="Times New Roman" charset="0"/>
              </a:defRPr>
            </a:lvl1pPr>
            <a:lvl2pPr defTabSz="912813">
              <a:defRPr sz="2400">
                <a:solidFill>
                  <a:schemeClr val="tx1"/>
                </a:solidFill>
                <a:latin typeface="Times New Roman" charset="0"/>
              </a:defRPr>
            </a:lvl2pPr>
            <a:lvl3pPr defTabSz="912813">
              <a:defRPr sz="2400">
                <a:solidFill>
                  <a:schemeClr val="tx1"/>
                </a:solidFill>
                <a:latin typeface="Times New Roman" charset="0"/>
              </a:defRPr>
            </a:lvl3pPr>
            <a:lvl4pPr defTabSz="912813">
              <a:defRPr sz="2400">
                <a:solidFill>
                  <a:schemeClr val="tx1"/>
                </a:solidFill>
                <a:latin typeface="Times New Roman" charset="0"/>
              </a:defRPr>
            </a:lvl4pPr>
            <a:lvl5pPr defTabSz="912813">
              <a:defRPr sz="2400">
                <a:solidFill>
                  <a:schemeClr val="tx1"/>
                </a:solidFill>
                <a:latin typeface="Times New Roman" charset="0"/>
              </a:defRPr>
            </a:lvl5pPr>
            <a:lvl6pPr defTabSz="912813" eaLnBrk="0" fontAlgn="base" hangingPunct="0">
              <a:spcBef>
                <a:spcPct val="0"/>
              </a:spcBef>
              <a:spcAft>
                <a:spcPct val="0"/>
              </a:spcAft>
              <a:defRPr sz="2400">
                <a:solidFill>
                  <a:schemeClr val="tx1"/>
                </a:solidFill>
                <a:latin typeface="Times New Roman" charset="0"/>
              </a:defRPr>
            </a:lvl6pPr>
            <a:lvl7pPr defTabSz="912813" eaLnBrk="0" fontAlgn="base" hangingPunct="0">
              <a:spcBef>
                <a:spcPct val="0"/>
              </a:spcBef>
              <a:spcAft>
                <a:spcPct val="0"/>
              </a:spcAft>
              <a:defRPr sz="2400">
                <a:solidFill>
                  <a:schemeClr val="tx1"/>
                </a:solidFill>
                <a:latin typeface="Times New Roman" charset="0"/>
              </a:defRPr>
            </a:lvl7pPr>
            <a:lvl8pPr defTabSz="912813" eaLnBrk="0" fontAlgn="base" hangingPunct="0">
              <a:spcBef>
                <a:spcPct val="0"/>
              </a:spcBef>
              <a:spcAft>
                <a:spcPct val="0"/>
              </a:spcAft>
              <a:defRPr sz="2400">
                <a:solidFill>
                  <a:schemeClr val="tx1"/>
                </a:solidFill>
                <a:latin typeface="Times New Roman" charset="0"/>
              </a:defRPr>
            </a:lvl8pPr>
            <a:lvl9pPr defTabSz="912813" eaLnBrk="0" fontAlgn="base" hangingPunct="0">
              <a:spcBef>
                <a:spcPct val="0"/>
              </a:spcBef>
              <a:spcAft>
                <a:spcPct val="0"/>
              </a:spcAft>
              <a:defRPr sz="2400">
                <a:solidFill>
                  <a:schemeClr val="tx1"/>
                </a:solidFill>
                <a:latin typeface="Times New Roman" charset="0"/>
              </a:defRPr>
            </a:lvl9pPr>
          </a:lstStyle>
          <a:p>
            <a:pPr eaLnBrk="1" hangingPunct="1">
              <a:lnSpc>
                <a:spcPct val="90000"/>
              </a:lnSpc>
              <a:spcBef>
                <a:spcPct val="20000"/>
              </a:spcBef>
              <a:buClr>
                <a:schemeClr val="hlink"/>
              </a:buClr>
              <a:buSzPct val="80000"/>
              <a:buFont typeface="Wingdings" pitchFamily="2" charset="2"/>
              <a:buNone/>
            </a:pPr>
            <a:r>
              <a:rPr lang="en-US" sz="2000" dirty="0">
                <a:latin typeface="Arial" charset="0"/>
              </a:rPr>
              <a:t>     Post-lung transplantation</a:t>
            </a:r>
            <a:r>
              <a:rPr lang="en-US" dirty="0"/>
              <a:t>     </a:t>
            </a:r>
          </a:p>
          <a:p>
            <a:r>
              <a:rPr lang="en-US" sz="2000" dirty="0">
                <a:latin typeface="Arial" charset="0"/>
              </a:rPr>
              <a:t>     </a:t>
            </a:r>
            <a:r>
              <a:rPr lang="en-US" sz="2000" dirty="0" err="1">
                <a:latin typeface="Arial" charset="0"/>
              </a:rPr>
              <a:t>Postpneumonectomy</a:t>
            </a:r>
            <a:r>
              <a:rPr lang="en-US" sz="2000" dirty="0">
                <a:latin typeface="Arial" charset="0"/>
              </a:rPr>
              <a:t> syndrome</a:t>
            </a:r>
          </a:p>
          <a:p>
            <a:pPr>
              <a:buClr>
                <a:schemeClr val="hlink"/>
              </a:buClr>
              <a:buFont typeface="Wingdings" pitchFamily="2" charset="2"/>
              <a:buChar char="Ø"/>
            </a:pPr>
            <a:r>
              <a:rPr lang="en-US" dirty="0">
                <a:latin typeface="Arial" charset="0"/>
              </a:rPr>
              <a:t> Posttraumatic</a:t>
            </a:r>
          </a:p>
          <a:p>
            <a:r>
              <a:rPr lang="en-US" dirty="0">
                <a:latin typeface="Arial" charset="0"/>
              </a:rPr>
              <a:t>    Closed chest trauma</a:t>
            </a:r>
          </a:p>
          <a:p>
            <a:pPr>
              <a:buClr>
                <a:schemeClr val="hlink"/>
              </a:buClr>
              <a:buFont typeface="Wingdings" pitchFamily="2" charset="2"/>
              <a:buChar char="Ø"/>
            </a:pPr>
            <a:r>
              <a:rPr lang="en-US" dirty="0">
                <a:latin typeface="Arial" charset="0"/>
              </a:rPr>
              <a:t> Chronic compression of the</a:t>
            </a:r>
          </a:p>
          <a:p>
            <a:r>
              <a:rPr lang="en-US" dirty="0">
                <a:latin typeface="Arial" charset="0"/>
              </a:rPr>
              <a:t>tracheobronchial tree</a:t>
            </a:r>
          </a:p>
          <a:p>
            <a:pPr>
              <a:buClr>
                <a:srgbClr val="990099"/>
              </a:buClr>
              <a:buFontTx/>
              <a:buChar char="•"/>
            </a:pPr>
            <a:r>
              <a:rPr lang="en-US" dirty="0">
                <a:latin typeface="Arial" charset="0"/>
              </a:rPr>
              <a:t> </a:t>
            </a:r>
            <a:r>
              <a:rPr lang="en-US" sz="2000" dirty="0">
                <a:latin typeface="Arial" charset="0"/>
              </a:rPr>
              <a:t>Malignancy</a:t>
            </a:r>
          </a:p>
          <a:p>
            <a:pPr>
              <a:buClr>
                <a:srgbClr val="990099"/>
              </a:buClr>
              <a:buFontTx/>
              <a:buChar char="•"/>
            </a:pPr>
            <a:r>
              <a:rPr lang="en-US" sz="2000" dirty="0">
                <a:latin typeface="Arial" charset="0"/>
              </a:rPr>
              <a:t> Benign tumors</a:t>
            </a:r>
          </a:p>
          <a:p>
            <a:pPr>
              <a:buClr>
                <a:srgbClr val="990099"/>
              </a:buClr>
              <a:buFontTx/>
              <a:buChar char="•"/>
            </a:pPr>
            <a:r>
              <a:rPr lang="en-US" sz="2000" dirty="0">
                <a:latin typeface="Arial" charset="0"/>
              </a:rPr>
              <a:t> Cysts</a:t>
            </a:r>
          </a:p>
          <a:p>
            <a:pPr>
              <a:buClr>
                <a:srgbClr val="990099"/>
              </a:buClr>
              <a:buFontTx/>
              <a:buChar char="•"/>
            </a:pPr>
            <a:r>
              <a:rPr lang="en-US" sz="2000" dirty="0">
                <a:latin typeface="Arial" charset="0"/>
              </a:rPr>
              <a:t> Vascular anomalies</a:t>
            </a:r>
          </a:p>
          <a:p>
            <a:pPr>
              <a:buClr>
                <a:srgbClr val="990099"/>
              </a:buClr>
              <a:buFontTx/>
              <a:buChar char="•"/>
            </a:pPr>
            <a:r>
              <a:rPr lang="en-US" sz="2000" dirty="0">
                <a:latin typeface="Arial" charset="0"/>
              </a:rPr>
              <a:t> Cardiac</a:t>
            </a:r>
          </a:p>
          <a:p>
            <a:pPr>
              <a:buClr>
                <a:srgbClr val="990099"/>
              </a:buClr>
              <a:buFontTx/>
              <a:buChar char="•"/>
            </a:pPr>
            <a:r>
              <a:rPr lang="en-US" sz="2000" dirty="0">
                <a:latin typeface="Arial" charset="0"/>
              </a:rPr>
              <a:t> Skeletal</a:t>
            </a:r>
          </a:p>
          <a:p>
            <a:pPr>
              <a:buClr>
                <a:srgbClr val="990099"/>
              </a:buClr>
              <a:buFontTx/>
              <a:buChar char="•"/>
            </a:pPr>
            <a:r>
              <a:rPr lang="en-US" sz="2000" dirty="0">
                <a:latin typeface="Arial" charset="0"/>
              </a:rPr>
              <a:t> Abscesses</a:t>
            </a:r>
          </a:p>
          <a:p>
            <a:pPr>
              <a:buClr>
                <a:schemeClr val="hlink"/>
              </a:buClr>
              <a:buFont typeface="Wingdings" pitchFamily="2" charset="2"/>
              <a:buChar char="Ø"/>
            </a:pPr>
            <a:r>
              <a:rPr lang="en-US" dirty="0">
                <a:latin typeface="Arial" charset="0"/>
              </a:rPr>
              <a:t> </a:t>
            </a:r>
            <a:r>
              <a:rPr lang="en-US" dirty="0" err="1">
                <a:latin typeface="Arial" charset="0"/>
              </a:rPr>
              <a:t>Endobronchial</a:t>
            </a:r>
            <a:r>
              <a:rPr lang="en-US" dirty="0">
                <a:latin typeface="Arial" charset="0"/>
              </a:rPr>
              <a:t> </a:t>
            </a:r>
            <a:r>
              <a:rPr lang="en-US" dirty="0" err="1">
                <a:latin typeface="Arial" charset="0"/>
              </a:rPr>
              <a:t>electrosurgery</a:t>
            </a:r>
            <a:endParaRPr lang="en-US" dirty="0">
              <a:latin typeface="Arial" charset="0"/>
            </a:endParaRPr>
          </a:p>
          <a:p>
            <a:pPr>
              <a:spcBef>
                <a:spcPct val="50000"/>
              </a:spcBef>
            </a:pPr>
            <a:endParaRPr lang="en-US" dirty="0">
              <a:latin typeface="Arial" charset="0"/>
            </a:endParaRPr>
          </a:p>
        </p:txBody>
      </p:sp>
      <p:sp>
        <p:nvSpPr>
          <p:cNvPr id="57349" name="Text Box 5"/>
          <p:cNvSpPr txBox="1">
            <a:spLocks noChangeArrowheads="1"/>
          </p:cNvSpPr>
          <p:nvPr/>
        </p:nvSpPr>
        <p:spPr bwMode="auto">
          <a:xfrm>
            <a:off x="163513" y="6304831"/>
            <a:ext cx="9917112"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0783" tIns="50392" rIns="100783" bIns="50392">
            <a:spAutoFit/>
          </a:bodyPr>
          <a:lstStyle>
            <a:lvl1pPr marL="457200" indent="-457200" defTabSz="1008063">
              <a:defRPr sz="2400">
                <a:solidFill>
                  <a:schemeClr val="tx1"/>
                </a:solidFill>
                <a:latin typeface="Times New Roman" charset="0"/>
              </a:defRPr>
            </a:lvl1pPr>
            <a:lvl2pPr marL="960438" indent="-457200" defTabSz="1008063">
              <a:defRPr sz="2400">
                <a:solidFill>
                  <a:schemeClr val="tx1"/>
                </a:solidFill>
                <a:latin typeface="Times New Roman" charset="0"/>
              </a:defRPr>
            </a:lvl2pPr>
            <a:lvl3pPr marL="1465263" indent="-457200" defTabSz="1008063">
              <a:defRPr sz="2400">
                <a:solidFill>
                  <a:schemeClr val="tx1"/>
                </a:solidFill>
                <a:latin typeface="Times New Roman" charset="0"/>
              </a:defRPr>
            </a:lvl3pPr>
            <a:lvl4pPr marL="1968500" indent="-457200" defTabSz="1008063">
              <a:defRPr sz="2400">
                <a:solidFill>
                  <a:schemeClr val="tx1"/>
                </a:solidFill>
                <a:latin typeface="Times New Roman" charset="0"/>
              </a:defRPr>
            </a:lvl4pPr>
            <a:lvl5pPr marL="2473325" indent="-457200" defTabSz="1008063">
              <a:defRPr sz="2400">
                <a:solidFill>
                  <a:schemeClr val="tx1"/>
                </a:solidFill>
                <a:latin typeface="Times New Roman" charset="0"/>
              </a:defRPr>
            </a:lvl5pPr>
            <a:lvl6pPr marL="2930525" indent="-457200" defTabSz="1008063" eaLnBrk="0" fontAlgn="base" hangingPunct="0">
              <a:spcBef>
                <a:spcPct val="0"/>
              </a:spcBef>
              <a:spcAft>
                <a:spcPct val="0"/>
              </a:spcAft>
              <a:defRPr sz="2400">
                <a:solidFill>
                  <a:schemeClr val="tx1"/>
                </a:solidFill>
                <a:latin typeface="Times New Roman" charset="0"/>
              </a:defRPr>
            </a:lvl6pPr>
            <a:lvl7pPr marL="3387725" indent="-457200" defTabSz="1008063" eaLnBrk="0" fontAlgn="base" hangingPunct="0">
              <a:spcBef>
                <a:spcPct val="0"/>
              </a:spcBef>
              <a:spcAft>
                <a:spcPct val="0"/>
              </a:spcAft>
              <a:defRPr sz="2400">
                <a:solidFill>
                  <a:schemeClr val="tx1"/>
                </a:solidFill>
                <a:latin typeface="Times New Roman" charset="0"/>
              </a:defRPr>
            </a:lvl7pPr>
            <a:lvl8pPr marL="3844925" indent="-457200" defTabSz="1008063" eaLnBrk="0" fontAlgn="base" hangingPunct="0">
              <a:spcBef>
                <a:spcPct val="0"/>
              </a:spcBef>
              <a:spcAft>
                <a:spcPct val="0"/>
              </a:spcAft>
              <a:defRPr sz="2400">
                <a:solidFill>
                  <a:schemeClr val="tx1"/>
                </a:solidFill>
                <a:latin typeface="Times New Roman" charset="0"/>
              </a:defRPr>
            </a:lvl8pPr>
            <a:lvl9pPr marL="4302125" indent="-457200" defTabSz="1008063" eaLnBrk="0" fontAlgn="base" hangingPunct="0">
              <a:spcBef>
                <a:spcPct val="0"/>
              </a:spcBef>
              <a:spcAft>
                <a:spcPct val="0"/>
              </a:spcAft>
              <a:defRPr sz="2400">
                <a:solidFill>
                  <a:schemeClr val="tx1"/>
                </a:solidFill>
                <a:latin typeface="Times New Roman" charset="0"/>
              </a:defRPr>
            </a:lvl9pPr>
          </a:lstStyle>
          <a:p>
            <a:r>
              <a:rPr lang="en-US" sz="1400" b="1" i="1"/>
              <a:t>A 92-Year-Old Woman With Expiratory Wheezing Refractory to Inhaled Bronchodilators,</a:t>
            </a:r>
            <a:r>
              <a:rPr lang="en-US" sz="1400"/>
              <a:t> Jui Yuan-Lin MD , </a:t>
            </a:r>
            <a:r>
              <a:rPr lang="en-US" sz="1400" i="1"/>
              <a:t>CHEST , June 1 2009.</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04825" y="0"/>
            <a:ext cx="9072563" cy="923925"/>
          </a:xfrm>
        </p:spPr>
        <p:txBody>
          <a:bodyPr/>
          <a:lstStyle/>
          <a:p>
            <a:r>
              <a:rPr lang="en-US">
                <a:effectLst/>
              </a:rPr>
              <a:t>Epidemiology</a:t>
            </a:r>
          </a:p>
        </p:txBody>
      </p:sp>
      <p:sp>
        <p:nvSpPr>
          <p:cNvPr id="23555" name="Rectangle 3"/>
          <p:cNvSpPr>
            <a:spLocks noGrp="1" noChangeArrowheads="1"/>
          </p:cNvSpPr>
          <p:nvPr>
            <p:ph type="body" idx="1"/>
          </p:nvPr>
        </p:nvSpPr>
        <p:spPr>
          <a:xfrm>
            <a:off x="252413" y="839788"/>
            <a:ext cx="9407525" cy="6383337"/>
          </a:xfrm>
        </p:spPr>
        <p:txBody>
          <a:bodyPr/>
          <a:lstStyle/>
          <a:p>
            <a:pPr algn="just">
              <a:lnSpc>
                <a:spcPct val="120000"/>
              </a:lnSpc>
            </a:pPr>
            <a:r>
              <a:rPr lang="en-US" sz="2600">
                <a:effectLst/>
              </a:rPr>
              <a:t>Acquired forms of TBM and DAC are disorders of middle-aged and elderly people.</a:t>
            </a:r>
            <a:r>
              <a:rPr lang="en-US" sz="2600"/>
              <a:t> </a:t>
            </a:r>
          </a:p>
          <a:p>
            <a:pPr algn="just">
              <a:lnSpc>
                <a:spcPct val="120000"/>
              </a:lnSpc>
            </a:pPr>
            <a:r>
              <a:rPr lang="en-US" sz="2600">
                <a:effectLst/>
              </a:rPr>
              <a:t>DAC occurs more commonly in patients with asthma or COPD. </a:t>
            </a:r>
          </a:p>
          <a:p>
            <a:pPr algn="just">
              <a:lnSpc>
                <a:spcPct val="120000"/>
              </a:lnSpc>
            </a:pPr>
            <a:r>
              <a:rPr lang="en-US" sz="2600">
                <a:effectLst/>
              </a:rPr>
              <a:t>Physiologically, patients with DAC may have partially reversible peripheral airway obstruction. The prevalence of TBM and DAC is unknown. </a:t>
            </a:r>
          </a:p>
          <a:p>
            <a:pPr algn="just">
              <a:lnSpc>
                <a:spcPct val="120000"/>
              </a:lnSpc>
            </a:pPr>
            <a:r>
              <a:rPr lang="en-US" sz="2600">
                <a:effectLst/>
              </a:rPr>
              <a:t>The incidence may be as high as 23% among patients with COPD undergoing bronchoscopy, and it may represent 1% of all patients undergoing bronchoscopy. </a:t>
            </a:r>
          </a:p>
        </p:txBody>
      </p:sp>
      <p:sp>
        <p:nvSpPr>
          <p:cNvPr id="23557" name="Text Box 5"/>
          <p:cNvSpPr txBox="1">
            <a:spLocks noChangeArrowheads="1"/>
          </p:cNvSpPr>
          <p:nvPr/>
        </p:nvSpPr>
        <p:spPr bwMode="auto">
          <a:xfrm>
            <a:off x="239713" y="6446838"/>
            <a:ext cx="9840912" cy="52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0783" tIns="50392" rIns="100783" bIns="50392">
            <a:spAutoFit/>
          </a:bodyPr>
          <a:lstStyle>
            <a:lvl1pPr marL="457200" indent="-457200" defTabSz="1008063">
              <a:defRPr sz="2400">
                <a:solidFill>
                  <a:schemeClr val="tx1"/>
                </a:solidFill>
                <a:latin typeface="Times New Roman" charset="0"/>
              </a:defRPr>
            </a:lvl1pPr>
            <a:lvl2pPr marL="960438" indent="-457200" defTabSz="1008063">
              <a:defRPr sz="2400">
                <a:solidFill>
                  <a:schemeClr val="tx1"/>
                </a:solidFill>
                <a:latin typeface="Times New Roman" charset="0"/>
              </a:defRPr>
            </a:lvl2pPr>
            <a:lvl3pPr marL="1465263" indent="-457200" defTabSz="1008063">
              <a:defRPr sz="2400">
                <a:solidFill>
                  <a:schemeClr val="tx1"/>
                </a:solidFill>
                <a:latin typeface="Times New Roman" charset="0"/>
              </a:defRPr>
            </a:lvl3pPr>
            <a:lvl4pPr marL="1968500" indent="-457200" defTabSz="1008063">
              <a:defRPr sz="2400">
                <a:solidFill>
                  <a:schemeClr val="tx1"/>
                </a:solidFill>
                <a:latin typeface="Times New Roman" charset="0"/>
              </a:defRPr>
            </a:lvl4pPr>
            <a:lvl5pPr marL="2473325" indent="-457200" defTabSz="1008063">
              <a:defRPr sz="2400">
                <a:solidFill>
                  <a:schemeClr val="tx1"/>
                </a:solidFill>
                <a:latin typeface="Times New Roman" charset="0"/>
              </a:defRPr>
            </a:lvl5pPr>
            <a:lvl6pPr marL="2930525" indent="-457200" defTabSz="1008063" eaLnBrk="0" fontAlgn="base" hangingPunct="0">
              <a:spcBef>
                <a:spcPct val="0"/>
              </a:spcBef>
              <a:spcAft>
                <a:spcPct val="0"/>
              </a:spcAft>
              <a:defRPr sz="2400">
                <a:solidFill>
                  <a:schemeClr val="tx1"/>
                </a:solidFill>
                <a:latin typeface="Times New Roman" charset="0"/>
              </a:defRPr>
            </a:lvl6pPr>
            <a:lvl7pPr marL="3387725" indent="-457200" defTabSz="1008063" eaLnBrk="0" fontAlgn="base" hangingPunct="0">
              <a:spcBef>
                <a:spcPct val="0"/>
              </a:spcBef>
              <a:spcAft>
                <a:spcPct val="0"/>
              </a:spcAft>
              <a:defRPr sz="2400">
                <a:solidFill>
                  <a:schemeClr val="tx1"/>
                </a:solidFill>
                <a:latin typeface="Times New Roman" charset="0"/>
              </a:defRPr>
            </a:lvl7pPr>
            <a:lvl8pPr marL="3844925" indent="-457200" defTabSz="1008063" eaLnBrk="0" fontAlgn="base" hangingPunct="0">
              <a:spcBef>
                <a:spcPct val="0"/>
              </a:spcBef>
              <a:spcAft>
                <a:spcPct val="0"/>
              </a:spcAft>
              <a:defRPr sz="2400">
                <a:solidFill>
                  <a:schemeClr val="tx1"/>
                </a:solidFill>
                <a:latin typeface="Times New Roman" charset="0"/>
              </a:defRPr>
            </a:lvl8pPr>
            <a:lvl9pPr marL="4302125" indent="-457200" defTabSz="1008063" eaLnBrk="0" fontAlgn="base" hangingPunct="0">
              <a:spcBef>
                <a:spcPct val="0"/>
              </a:spcBef>
              <a:spcAft>
                <a:spcPct val="0"/>
              </a:spcAft>
              <a:defRPr sz="2400">
                <a:solidFill>
                  <a:schemeClr val="tx1"/>
                </a:solidFill>
                <a:latin typeface="Times New Roman" charset="0"/>
              </a:defRPr>
            </a:lvl9pPr>
          </a:lstStyle>
          <a:p>
            <a:r>
              <a:rPr lang="en-US" sz="1400" b="1" i="1"/>
              <a:t>A 92-Year-Old Woman With Expiratory Wheezing Refractory to Inhaled Bronchodilators,</a:t>
            </a:r>
            <a:r>
              <a:rPr lang="en-US" sz="1400"/>
              <a:t> Jui Yuan-Lin MD and </a:t>
            </a:r>
            <a:r>
              <a:rPr lang="en-US" sz="1400" b="1" i="1"/>
              <a:t>Ping-Hung Kuo,</a:t>
            </a:r>
          </a:p>
          <a:p>
            <a:r>
              <a:rPr lang="en-US" sz="1400" b="1" i="1"/>
              <a:t>MD</a:t>
            </a:r>
            <a:r>
              <a:rPr lang="en-US" sz="1400"/>
              <a:t> , </a:t>
            </a:r>
            <a:r>
              <a:rPr lang="en-US" sz="1400" i="1"/>
              <a:t>CHEST , June 1 2009.</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587375" y="252413"/>
            <a:ext cx="8901113" cy="479425"/>
          </a:xfrm>
        </p:spPr>
        <p:txBody>
          <a:bodyPr/>
          <a:lstStyle/>
          <a:p>
            <a:r>
              <a:rPr lang="en-US" sz="6100">
                <a:effectLst/>
              </a:rPr>
              <a:t>Clinical Features</a:t>
            </a:r>
            <a:r>
              <a:rPr lang="en-US" sz="6100"/>
              <a:t> </a:t>
            </a:r>
          </a:p>
        </p:txBody>
      </p:sp>
      <p:sp>
        <p:nvSpPr>
          <p:cNvPr id="27651" name="Rectangle 3"/>
          <p:cNvSpPr>
            <a:spLocks noGrp="1" noChangeArrowheads="1"/>
          </p:cNvSpPr>
          <p:nvPr>
            <p:ph type="body" idx="1"/>
          </p:nvPr>
        </p:nvSpPr>
        <p:spPr>
          <a:xfrm>
            <a:off x="544513" y="1112838"/>
            <a:ext cx="8610600" cy="6130925"/>
          </a:xfrm>
        </p:spPr>
        <p:txBody>
          <a:bodyPr/>
          <a:lstStyle/>
          <a:p>
            <a:pPr marL="533400" indent="-533400" algn="just" defTabSz="912813">
              <a:lnSpc>
                <a:spcPct val="90000"/>
              </a:lnSpc>
            </a:pPr>
            <a:r>
              <a:rPr lang="en-US" sz="2800">
                <a:effectLst/>
              </a:rPr>
              <a:t>DAC can produce dynamic outflow obstruction with symptoms such as dyspnea, orthopnea, cough, wheezing, and difficulty clearing secretions, predisposing the patient to recurrent infections and wheezing. </a:t>
            </a:r>
          </a:p>
          <a:p>
            <a:pPr marL="533400" indent="-533400" algn="just" defTabSz="912813">
              <a:lnSpc>
                <a:spcPct val="90000"/>
              </a:lnSpc>
              <a:buFont typeface="Wingdings" pitchFamily="2" charset="2"/>
              <a:buNone/>
            </a:pPr>
            <a:endParaRPr lang="en-US" sz="1000">
              <a:effectLst/>
            </a:endParaRPr>
          </a:p>
          <a:p>
            <a:pPr marL="533400" indent="-533400" algn="just" defTabSz="912813">
              <a:lnSpc>
                <a:spcPct val="90000"/>
              </a:lnSpc>
            </a:pPr>
            <a:r>
              <a:rPr lang="en-US" sz="2800">
                <a:effectLst/>
              </a:rPr>
              <a:t>Some patients may present with stridor, respiratory failure leading to intubation, or immediate respiratory failure after extubation. </a:t>
            </a:r>
          </a:p>
          <a:p>
            <a:pPr marL="533400" indent="-533400" algn="just" defTabSz="912813">
              <a:lnSpc>
                <a:spcPct val="90000"/>
              </a:lnSpc>
              <a:buFont typeface="Wingdings" pitchFamily="2" charset="2"/>
              <a:buNone/>
            </a:pPr>
            <a:endParaRPr lang="en-US" sz="1600">
              <a:effectLst/>
            </a:endParaRPr>
          </a:p>
          <a:p>
            <a:pPr marL="533400" indent="-533400" algn="just" defTabSz="912813">
              <a:lnSpc>
                <a:spcPct val="90000"/>
              </a:lnSpc>
            </a:pPr>
            <a:r>
              <a:rPr lang="en-US" sz="2800">
                <a:effectLst/>
              </a:rPr>
              <a:t>Physical examination may reveal wheezing, rhonchi, decreased breath sounds, or poor air movement. </a:t>
            </a:r>
          </a:p>
          <a:p>
            <a:pPr marL="533400" indent="-533400" algn="just" defTabSz="912813">
              <a:lnSpc>
                <a:spcPct val="90000"/>
              </a:lnSpc>
            </a:pPr>
            <a:endParaRPr lang="en-US" sz="2800">
              <a:effectLst/>
            </a:endParaRPr>
          </a:p>
          <a:p>
            <a:pPr marL="533400" indent="-533400" algn="just" defTabSz="912813">
              <a:lnSpc>
                <a:spcPct val="90000"/>
              </a:lnSpc>
            </a:pPr>
            <a:endParaRPr lang="en-US" sz="2800">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468313" y="0"/>
            <a:ext cx="9072562" cy="1255713"/>
          </a:xfrm>
        </p:spPr>
        <p:txBody>
          <a:bodyPr/>
          <a:lstStyle/>
          <a:p>
            <a:r>
              <a:rPr lang="en-US" sz="5500">
                <a:effectLst/>
              </a:rPr>
              <a:t>Clinical Features cont..</a:t>
            </a:r>
          </a:p>
        </p:txBody>
      </p:sp>
      <p:sp>
        <p:nvSpPr>
          <p:cNvPr id="58371" name="Rectangle 3"/>
          <p:cNvSpPr>
            <a:spLocks noGrp="1" noChangeArrowheads="1"/>
          </p:cNvSpPr>
          <p:nvPr>
            <p:ph type="body" idx="1"/>
          </p:nvPr>
        </p:nvSpPr>
        <p:spPr>
          <a:xfrm>
            <a:off x="264680" y="1166091"/>
            <a:ext cx="9448800" cy="5943600"/>
          </a:xfrm>
        </p:spPr>
        <p:txBody>
          <a:bodyPr/>
          <a:lstStyle/>
          <a:p>
            <a:pPr algn="just">
              <a:lnSpc>
                <a:spcPct val="90000"/>
              </a:lnSpc>
            </a:pPr>
            <a:r>
              <a:rPr lang="en-US" sz="2400" dirty="0">
                <a:effectLst/>
              </a:rPr>
              <a:t>Although wheezing was present in 51% of patients, asthma-like exacerbations characterized by wheezing and dyspnea were less common (17%), but when present they were usually refractory to therapy with corticosteroids and bronchodilators.</a:t>
            </a:r>
          </a:p>
          <a:p>
            <a:pPr algn="just">
              <a:lnSpc>
                <a:spcPct val="90000"/>
              </a:lnSpc>
            </a:pPr>
            <a:r>
              <a:rPr lang="en-US" sz="2400" dirty="0">
                <a:effectLst/>
              </a:rPr>
              <a:t>For intubated patients, TBM and DAC may not be appreciated easily because the endotracheal tube partially stents the trachea acting as a pneumatic stent. </a:t>
            </a:r>
          </a:p>
          <a:p>
            <a:pPr algn="just">
              <a:lnSpc>
                <a:spcPct val="90000"/>
              </a:lnSpc>
            </a:pPr>
            <a:r>
              <a:rPr lang="en-US" sz="2400" dirty="0">
                <a:effectLst/>
              </a:rPr>
              <a:t>Once the positive pressure or the endotracheal tube is removed, the patient may experience respiratory distress, wheezing, and stridor. </a:t>
            </a:r>
          </a:p>
          <a:p>
            <a:pPr algn="just">
              <a:lnSpc>
                <a:spcPct val="90000"/>
              </a:lnSpc>
            </a:pPr>
            <a:r>
              <a:rPr lang="en-US" sz="2400" dirty="0">
                <a:effectLst/>
              </a:rPr>
              <a:t>Patients may require </a:t>
            </a:r>
            <a:r>
              <a:rPr lang="en-US" sz="2400" dirty="0" err="1">
                <a:effectLst/>
              </a:rPr>
              <a:t>reintubation</a:t>
            </a:r>
            <a:r>
              <a:rPr lang="en-US" sz="2400" dirty="0">
                <a:effectLst/>
              </a:rPr>
              <a:t> as a result of these symptoms, an unexplained </a:t>
            </a:r>
            <a:r>
              <a:rPr lang="en-US" sz="2400" dirty="0" err="1">
                <a:effectLst/>
              </a:rPr>
              <a:t>extubation</a:t>
            </a:r>
            <a:r>
              <a:rPr lang="en-US" sz="2400" dirty="0">
                <a:effectLst/>
              </a:rPr>
              <a:t> failure should prompt evaluation for TBM and DAC.</a:t>
            </a:r>
            <a:r>
              <a:rPr lang="en-US" sz="2400" dirty="0"/>
              <a:t> </a:t>
            </a:r>
          </a:p>
          <a:p>
            <a:pPr>
              <a:lnSpc>
                <a:spcPct val="90000"/>
              </a:lnSpc>
            </a:pPr>
            <a:endParaRPr lang="en-US" dirty="0"/>
          </a:p>
        </p:txBody>
      </p:sp>
      <p:sp>
        <p:nvSpPr>
          <p:cNvPr id="58372" name="Text Box 4"/>
          <p:cNvSpPr txBox="1">
            <a:spLocks noChangeArrowheads="1"/>
          </p:cNvSpPr>
          <p:nvPr/>
        </p:nvSpPr>
        <p:spPr bwMode="auto">
          <a:xfrm>
            <a:off x="239713" y="6827838"/>
            <a:ext cx="9840912" cy="52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0783" tIns="50392" rIns="100783" bIns="50392">
            <a:spAutoFit/>
          </a:bodyPr>
          <a:lstStyle>
            <a:lvl1pPr marL="457200" indent="-457200" defTabSz="1008063">
              <a:defRPr sz="2400">
                <a:solidFill>
                  <a:schemeClr val="tx1"/>
                </a:solidFill>
                <a:latin typeface="Times New Roman" charset="0"/>
              </a:defRPr>
            </a:lvl1pPr>
            <a:lvl2pPr marL="960438" indent="-457200" defTabSz="1008063">
              <a:defRPr sz="2400">
                <a:solidFill>
                  <a:schemeClr val="tx1"/>
                </a:solidFill>
                <a:latin typeface="Times New Roman" charset="0"/>
              </a:defRPr>
            </a:lvl2pPr>
            <a:lvl3pPr marL="1465263" indent="-457200" defTabSz="1008063">
              <a:defRPr sz="2400">
                <a:solidFill>
                  <a:schemeClr val="tx1"/>
                </a:solidFill>
                <a:latin typeface="Times New Roman" charset="0"/>
              </a:defRPr>
            </a:lvl3pPr>
            <a:lvl4pPr marL="1968500" indent="-457200" defTabSz="1008063">
              <a:defRPr sz="2400">
                <a:solidFill>
                  <a:schemeClr val="tx1"/>
                </a:solidFill>
                <a:latin typeface="Times New Roman" charset="0"/>
              </a:defRPr>
            </a:lvl4pPr>
            <a:lvl5pPr marL="2473325" indent="-457200" defTabSz="1008063">
              <a:defRPr sz="2400">
                <a:solidFill>
                  <a:schemeClr val="tx1"/>
                </a:solidFill>
                <a:latin typeface="Times New Roman" charset="0"/>
              </a:defRPr>
            </a:lvl5pPr>
            <a:lvl6pPr marL="2930525" indent="-457200" defTabSz="1008063" eaLnBrk="0" fontAlgn="base" hangingPunct="0">
              <a:spcBef>
                <a:spcPct val="0"/>
              </a:spcBef>
              <a:spcAft>
                <a:spcPct val="0"/>
              </a:spcAft>
              <a:defRPr sz="2400">
                <a:solidFill>
                  <a:schemeClr val="tx1"/>
                </a:solidFill>
                <a:latin typeface="Times New Roman" charset="0"/>
              </a:defRPr>
            </a:lvl6pPr>
            <a:lvl7pPr marL="3387725" indent="-457200" defTabSz="1008063" eaLnBrk="0" fontAlgn="base" hangingPunct="0">
              <a:spcBef>
                <a:spcPct val="0"/>
              </a:spcBef>
              <a:spcAft>
                <a:spcPct val="0"/>
              </a:spcAft>
              <a:defRPr sz="2400">
                <a:solidFill>
                  <a:schemeClr val="tx1"/>
                </a:solidFill>
                <a:latin typeface="Times New Roman" charset="0"/>
              </a:defRPr>
            </a:lvl7pPr>
            <a:lvl8pPr marL="3844925" indent="-457200" defTabSz="1008063" eaLnBrk="0" fontAlgn="base" hangingPunct="0">
              <a:spcBef>
                <a:spcPct val="0"/>
              </a:spcBef>
              <a:spcAft>
                <a:spcPct val="0"/>
              </a:spcAft>
              <a:defRPr sz="2400">
                <a:solidFill>
                  <a:schemeClr val="tx1"/>
                </a:solidFill>
                <a:latin typeface="Times New Roman" charset="0"/>
              </a:defRPr>
            </a:lvl8pPr>
            <a:lvl9pPr marL="4302125" indent="-457200" defTabSz="1008063" eaLnBrk="0" fontAlgn="base" hangingPunct="0">
              <a:spcBef>
                <a:spcPct val="0"/>
              </a:spcBef>
              <a:spcAft>
                <a:spcPct val="0"/>
              </a:spcAft>
              <a:defRPr sz="2400">
                <a:solidFill>
                  <a:schemeClr val="tx1"/>
                </a:solidFill>
                <a:latin typeface="Times New Roman" charset="0"/>
              </a:defRPr>
            </a:lvl9pPr>
          </a:lstStyle>
          <a:p>
            <a:r>
              <a:rPr lang="en-US" sz="1400" b="1" i="1"/>
              <a:t>A 92-Year-Old Woman With Expiratory Wheezing Refractory to Inhaled Bronchodilators,</a:t>
            </a:r>
            <a:r>
              <a:rPr lang="en-US" sz="1400"/>
              <a:t> Jui Yuan-Lin MD and </a:t>
            </a:r>
            <a:r>
              <a:rPr lang="en-US" sz="1400" b="1" i="1"/>
              <a:t>Ping-Hung Kuo,</a:t>
            </a:r>
          </a:p>
          <a:p>
            <a:r>
              <a:rPr lang="en-US" sz="1400" b="1" i="1"/>
              <a:t>MD</a:t>
            </a:r>
            <a:r>
              <a:rPr lang="en-US" sz="1400"/>
              <a:t> , </a:t>
            </a:r>
            <a:r>
              <a:rPr lang="en-US" sz="1400" i="1"/>
              <a:t>CHEST , June 1 2009.</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04825" y="168275"/>
            <a:ext cx="9072563" cy="755650"/>
          </a:xfrm>
        </p:spPr>
        <p:txBody>
          <a:bodyPr/>
          <a:lstStyle/>
          <a:p>
            <a:r>
              <a:rPr lang="en-US" sz="5500">
                <a:effectLst/>
              </a:rPr>
              <a:t>Diagnosis</a:t>
            </a:r>
            <a:endParaRPr lang="en-US" sz="5500"/>
          </a:p>
        </p:txBody>
      </p:sp>
      <p:sp>
        <p:nvSpPr>
          <p:cNvPr id="29699" name="Text Box 3"/>
          <p:cNvSpPr txBox="1">
            <a:spLocks noChangeArrowheads="1"/>
          </p:cNvSpPr>
          <p:nvPr/>
        </p:nvSpPr>
        <p:spPr bwMode="auto">
          <a:xfrm>
            <a:off x="1176338" y="1427163"/>
            <a:ext cx="7140575" cy="63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0783" tIns="50392" rIns="100783" bIns="50392">
            <a:spAutoFit/>
          </a:bodyPr>
          <a:lstStyle>
            <a:lvl1pPr defTabSz="1008063">
              <a:defRPr sz="2400">
                <a:solidFill>
                  <a:schemeClr val="tx1"/>
                </a:solidFill>
                <a:latin typeface="Times New Roman" charset="0"/>
              </a:defRPr>
            </a:lvl1pPr>
            <a:lvl2pPr marL="503238" defTabSz="1008063">
              <a:defRPr sz="2400">
                <a:solidFill>
                  <a:schemeClr val="tx1"/>
                </a:solidFill>
                <a:latin typeface="Times New Roman" charset="0"/>
              </a:defRPr>
            </a:lvl2pPr>
            <a:lvl3pPr marL="1008063" defTabSz="1008063">
              <a:defRPr sz="2400">
                <a:solidFill>
                  <a:schemeClr val="tx1"/>
                </a:solidFill>
                <a:latin typeface="Times New Roman" charset="0"/>
              </a:defRPr>
            </a:lvl3pPr>
            <a:lvl4pPr marL="1511300" defTabSz="1008063">
              <a:defRPr sz="2400">
                <a:solidFill>
                  <a:schemeClr val="tx1"/>
                </a:solidFill>
                <a:latin typeface="Times New Roman" charset="0"/>
              </a:defRPr>
            </a:lvl4pPr>
            <a:lvl5pPr marL="2016125" defTabSz="1008063">
              <a:defRPr sz="2400">
                <a:solidFill>
                  <a:schemeClr val="tx1"/>
                </a:solidFill>
                <a:latin typeface="Times New Roman" charset="0"/>
              </a:defRPr>
            </a:lvl5pPr>
            <a:lvl6pPr marL="2473325" defTabSz="1008063" eaLnBrk="0" fontAlgn="base" hangingPunct="0">
              <a:spcBef>
                <a:spcPct val="0"/>
              </a:spcBef>
              <a:spcAft>
                <a:spcPct val="0"/>
              </a:spcAft>
              <a:defRPr sz="2400">
                <a:solidFill>
                  <a:schemeClr val="tx1"/>
                </a:solidFill>
                <a:latin typeface="Times New Roman" charset="0"/>
              </a:defRPr>
            </a:lvl6pPr>
            <a:lvl7pPr marL="2930525" defTabSz="1008063" eaLnBrk="0" fontAlgn="base" hangingPunct="0">
              <a:spcBef>
                <a:spcPct val="0"/>
              </a:spcBef>
              <a:spcAft>
                <a:spcPct val="0"/>
              </a:spcAft>
              <a:defRPr sz="2400">
                <a:solidFill>
                  <a:schemeClr val="tx1"/>
                </a:solidFill>
                <a:latin typeface="Times New Roman" charset="0"/>
              </a:defRPr>
            </a:lvl7pPr>
            <a:lvl8pPr marL="3387725" defTabSz="1008063" eaLnBrk="0" fontAlgn="base" hangingPunct="0">
              <a:spcBef>
                <a:spcPct val="0"/>
              </a:spcBef>
              <a:spcAft>
                <a:spcPct val="0"/>
              </a:spcAft>
              <a:defRPr sz="2400">
                <a:solidFill>
                  <a:schemeClr val="tx1"/>
                </a:solidFill>
                <a:latin typeface="Times New Roman" charset="0"/>
              </a:defRPr>
            </a:lvl8pPr>
            <a:lvl9pPr marL="3844925" defTabSz="1008063"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endParaRPr lang="en-US" sz="3500">
              <a:latin typeface="Arial" charset="0"/>
              <a:cs typeface="Arial" charset="0"/>
            </a:endParaRPr>
          </a:p>
        </p:txBody>
      </p:sp>
      <p:sp>
        <p:nvSpPr>
          <p:cNvPr id="29700" name="Text Box 4"/>
          <p:cNvSpPr txBox="1">
            <a:spLocks noChangeArrowheads="1"/>
          </p:cNvSpPr>
          <p:nvPr/>
        </p:nvSpPr>
        <p:spPr bwMode="auto">
          <a:xfrm>
            <a:off x="383309" y="1265237"/>
            <a:ext cx="9323387" cy="5118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0783" tIns="50392" rIns="100783" bIns="50392">
            <a:spAutoFit/>
          </a:bodyPr>
          <a:lstStyle>
            <a:lvl1pPr defTabSz="1008063">
              <a:defRPr sz="2400">
                <a:solidFill>
                  <a:schemeClr val="tx1"/>
                </a:solidFill>
                <a:latin typeface="Times New Roman" charset="0"/>
              </a:defRPr>
            </a:lvl1pPr>
            <a:lvl2pPr marL="503238" defTabSz="1008063">
              <a:defRPr sz="2400">
                <a:solidFill>
                  <a:schemeClr val="tx1"/>
                </a:solidFill>
                <a:latin typeface="Times New Roman" charset="0"/>
              </a:defRPr>
            </a:lvl2pPr>
            <a:lvl3pPr marL="1008063" defTabSz="1008063">
              <a:defRPr sz="2400">
                <a:solidFill>
                  <a:schemeClr val="tx1"/>
                </a:solidFill>
                <a:latin typeface="Times New Roman" charset="0"/>
              </a:defRPr>
            </a:lvl3pPr>
            <a:lvl4pPr marL="1511300" defTabSz="1008063">
              <a:defRPr sz="2400">
                <a:solidFill>
                  <a:schemeClr val="tx1"/>
                </a:solidFill>
                <a:latin typeface="Times New Roman" charset="0"/>
              </a:defRPr>
            </a:lvl4pPr>
            <a:lvl5pPr marL="2016125" defTabSz="1008063">
              <a:defRPr sz="2400">
                <a:solidFill>
                  <a:schemeClr val="tx1"/>
                </a:solidFill>
                <a:latin typeface="Times New Roman" charset="0"/>
              </a:defRPr>
            </a:lvl5pPr>
            <a:lvl6pPr marL="2473325" defTabSz="1008063" eaLnBrk="0" fontAlgn="base" hangingPunct="0">
              <a:spcBef>
                <a:spcPct val="0"/>
              </a:spcBef>
              <a:spcAft>
                <a:spcPct val="0"/>
              </a:spcAft>
              <a:defRPr sz="2400">
                <a:solidFill>
                  <a:schemeClr val="tx1"/>
                </a:solidFill>
                <a:latin typeface="Times New Roman" charset="0"/>
              </a:defRPr>
            </a:lvl6pPr>
            <a:lvl7pPr marL="2930525" defTabSz="1008063" eaLnBrk="0" fontAlgn="base" hangingPunct="0">
              <a:spcBef>
                <a:spcPct val="0"/>
              </a:spcBef>
              <a:spcAft>
                <a:spcPct val="0"/>
              </a:spcAft>
              <a:defRPr sz="2400">
                <a:solidFill>
                  <a:schemeClr val="tx1"/>
                </a:solidFill>
                <a:latin typeface="Times New Roman" charset="0"/>
              </a:defRPr>
            </a:lvl7pPr>
            <a:lvl8pPr marL="3387725" defTabSz="1008063" eaLnBrk="0" fontAlgn="base" hangingPunct="0">
              <a:spcBef>
                <a:spcPct val="0"/>
              </a:spcBef>
              <a:spcAft>
                <a:spcPct val="0"/>
              </a:spcAft>
              <a:defRPr sz="2400">
                <a:solidFill>
                  <a:schemeClr val="tx1"/>
                </a:solidFill>
                <a:latin typeface="Times New Roman" charset="0"/>
              </a:defRPr>
            </a:lvl8pPr>
            <a:lvl9pPr marL="3844925" defTabSz="1008063" eaLnBrk="0" fontAlgn="base" hangingPunct="0">
              <a:spcBef>
                <a:spcPct val="0"/>
              </a:spcBef>
              <a:spcAft>
                <a:spcPct val="0"/>
              </a:spcAft>
              <a:defRPr sz="2400">
                <a:solidFill>
                  <a:schemeClr val="tx1"/>
                </a:solidFill>
                <a:latin typeface="Times New Roman" charset="0"/>
              </a:defRPr>
            </a:lvl9pPr>
          </a:lstStyle>
          <a:p>
            <a:pPr algn="just" eaLnBrk="1" hangingPunct="1">
              <a:spcBef>
                <a:spcPct val="50000"/>
              </a:spcBef>
              <a:buFont typeface="Wingdings" pitchFamily="2" charset="2"/>
              <a:buChar char="v"/>
            </a:pPr>
            <a:r>
              <a:rPr lang="en-US" sz="3200" dirty="0">
                <a:latin typeface="Arial" charset="0"/>
                <a:cs typeface="Arial" charset="0"/>
              </a:rPr>
              <a:t> </a:t>
            </a:r>
            <a:r>
              <a:rPr lang="en-US" sz="3200" dirty="0">
                <a:cs typeface="Arial" charset="0"/>
              </a:rPr>
              <a:t>Sign/symptoms mentioned in a previous slides.</a:t>
            </a:r>
          </a:p>
          <a:p>
            <a:pPr algn="just" eaLnBrk="1" hangingPunct="1">
              <a:spcBef>
                <a:spcPct val="50000"/>
              </a:spcBef>
              <a:buFont typeface="Wingdings" pitchFamily="2" charset="2"/>
              <a:buChar char="v"/>
            </a:pPr>
            <a:r>
              <a:rPr lang="en-US" sz="3200" dirty="0"/>
              <a:t>  Pulmonary function tests in TBM or DAC are neither sensitive nor specific </a:t>
            </a:r>
            <a:r>
              <a:rPr lang="en-US" sz="3200" dirty="0">
                <a:cs typeface="Arial" charset="0"/>
              </a:rPr>
              <a:t>.</a:t>
            </a:r>
          </a:p>
          <a:p>
            <a:pPr algn="just" eaLnBrk="1" hangingPunct="1">
              <a:spcBef>
                <a:spcPct val="50000"/>
              </a:spcBef>
              <a:buFont typeface="Wingdings" pitchFamily="2" charset="2"/>
              <a:buChar char="v"/>
            </a:pPr>
            <a:r>
              <a:rPr lang="en-US" sz="3200" dirty="0">
                <a:cs typeface="Arial" charset="0"/>
              </a:rPr>
              <a:t> </a:t>
            </a:r>
            <a:r>
              <a:rPr lang="en-US" sz="3200" dirty="0"/>
              <a:t>chest radiographs or single-slice CT scans do not provide definitive assessment of airway collapse necessary to diagnose TBM or DAC. </a:t>
            </a:r>
            <a:endParaRPr lang="en-US" sz="3200" dirty="0">
              <a:cs typeface="Arial" charset="0"/>
            </a:endParaRPr>
          </a:p>
          <a:p>
            <a:pPr algn="just" eaLnBrk="1" hangingPunct="1">
              <a:spcBef>
                <a:spcPct val="50000"/>
              </a:spcBef>
              <a:buFont typeface="Wingdings" pitchFamily="2" charset="2"/>
              <a:buChar char="v"/>
            </a:pPr>
            <a:r>
              <a:rPr lang="en-US" sz="3200" dirty="0"/>
              <a:t> Bronchoscopy is the “gold standard” for diagnosis.</a:t>
            </a:r>
          </a:p>
          <a:p>
            <a:pPr algn="just" eaLnBrk="1" hangingPunct="1">
              <a:spcBef>
                <a:spcPct val="50000"/>
              </a:spcBef>
              <a:buFont typeface="Wingdings" pitchFamily="2" charset="2"/>
              <a:buNone/>
            </a:pPr>
            <a:endParaRPr lang="en-US" sz="3600" dirty="0"/>
          </a:p>
        </p:txBody>
      </p:sp>
      <p:sp>
        <p:nvSpPr>
          <p:cNvPr id="29701" name="Text Box 5"/>
          <p:cNvSpPr txBox="1">
            <a:spLocks noChangeArrowheads="1"/>
          </p:cNvSpPr>
          <p:nvPr/>
        </p:nvSpPr>
        <p:spPr bwMode="auto">
          <a:xfrm>
            <a:off x="239713" y="6827838"/>
            <a:ext cx="9840912" cy="52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0783" tIns="50392" rIns="100783" bIns="50392">
            <a:spAutoFit/>
          </a:bodyPr>
          <a:lstStyle>
            <a:lvl1pPr marL="457200" indent="-457200" defTabSz="1008063">
              <a:defRPr sz="2400">
                <a:solidFill>
                  <a:schemeClr val="tx1"/>
                </a:solidFill>
                <a:latin typeface="Times New Roman" charset="0"/>
              </a:defRPr>
            </a:lvl1pPr>
            <a:lvl2pPr marL="960438" indent="-457200" defTabSz="1008063">
              <a:defRPr sz="2400">
                <a:solidFill>
                  <a:schemeClr val="tx1"/>
                </a:solidFill>
                <a:latin typeface="Times New Roman" charset="0"/>
              </a:defRPr>
            </a:lvl2pPr>
            <a:lvl3pPr marL="1465263" indent="-457200" defTabSz="1008063">
              <a:defRPr sz="2400">
                <a:solidFill>
                  <a:schemeClr val="tx1"/>
                </a:solidFill>
                <a:latin typeface="Times New Roman" charset="0"/>
              </a:defRPr>
            </a:lvl3pPr>
            <a:lvl4pPr marL="1968500" indent="-457200" defTabSz="1008063">
              <a:defRPr sz="2400">
                <a:solidFill>
                  <a:schemeClr val="tx1"/>
                </a:solidFill>
                <a:latin typeface="Times New Roman" charset="0"/>
              </a:defRPr>
            </a:lvl4pPr>
            <a:lvl5pPr marL="2473325" indent="-457200" defTabSz="1008063">
              <a:defRPr sz="2400">
                <a:solidFill>
                  <a:schemeClr val="tx1"/>
                </a:solidFill>
                <a:latin typeface="Times New Roman" charset="0"/>
              </a:defRPr>
            </a:lvl5pPr>
            <a:lvl6pPr marL="2930525" indent="-457200" defTabSz="1008063" eaLnBrk="0" fontAlgn="base" hangingPunct="0">
              <a:spcBef>
                <a:spcPct val="0"/>
              </a:spcBef>
              <a:spcAft>
                <a:spcPct val="0"/>
              </a:spcAft>
              <a:defRPr sz="2400">
                <a:solidFill>
                  <a:schemeClr val="tx1"/>
                </a:solidFill>
                <a:latin typeface="Times New Roman" charset="0"/>
              </a:defRPr>
            </a:lvl6pPr>
            <a:lvl7pPr marL="3387725" indent="-457200" defTabSz="1008063" eaLnBrk="0" fontAlgn="base" hangingPunct="0">
              <a:spcBef>
                <a:spcPct val="0"/>
              </a:spcBef>
              <a:spcAft>
                <a:spcPct val="0"/>
              </a:spcAft>
              <a:defRPr sz="2400">
                <a:solidFill>
                  <a:schemeClr val="tx1"/>
                </a:solidFill>
                <a:latin typeface="Times New Roman" charset="0"/>
              </a:defRPr>
            </a:lvl7pPr>
            <a:lvl8pPr marL="3844925" indent="-457200" defTabSz="1008063" eaLnBrk="0" fontAlgn="base" hangingPunct="0">
              <a:spcBef>
                <a:spcPct val="0"/>
              </a:spcBef>
              <a:spcAft>
                <a:spcPct val="0"/>
              </a:spcAft>
              <a:defRPr sz="2400">
                <a:solidFill>
                  <a:schemeClr val="tx1"/>
                </a:solidFill>
                <a:latin typeface="Times New Roman" charset="0"/>
              </a:defRPr>
            </a:lvl8pPr>
            <a:lvl9pPr marL="4302125" indent="-457200" defTabSz="1008063" eaLnBrk="0" fontAlgn="base" hangingPunct="0">
              <a:spcBef>
                <a:spcPct val="0"/>
              </a:spcBef>
              <a:spcAft>
                <a:spcPct val="0"/>
              </a:spcAft>
              <a:defRPr sz="2400">
                <a:solidFill>
                  <a:schemeClr val="tx1"/>
                </a:solidFill>
                <a:latin typeface="Times New Roman" charset="0"/>
              </a:defRPr>
            </a:lvl9pPr>
          </a:lstStyle>
          <a:p>
            <a:r>
              <a:rPr lang="en-US" sz="1400" b="1" i="1"/>
              <a:t>A 92-Year-Old Woman With Expiratory Wheezing Refractory to Inhaled Bronchodilators,</a:t>
            </a:r>
            <a:r>
              <a:rPr lang="en-US" sz="1400"/>
              <a:t> Jui Yuan-Lin MD and </a:t>
            </a:r>
            <a:r>
              <a:rPr lang="en-US" sz="1400" b="1" i="1"/>
              <a:t>Ping-Hung Kuo,</a:t>
            </a:r>
          </a:p>
          <a:p>
            <a:r>
              <a:rPr lang="en-US" sz="1400" b="1" i="1"/>
              <a:t>MD</a:t>
            </a:r>
            <a:r>
              <a:rPr lang="en-US" sz="1400"/>
              <a:t> , </a:t>
            </a:r>
            <a:r>
              <a:rPr lang="en-US" sz="1400" i="1"/>
              <a:t>CHEST , June 1 2009.</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ipple">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Ripp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charset="0"/>
          </a:defRPr>
        </a:defPPr>
      </a:lstStyle>
    </a:lnDef>
  </a:objectDefaults>
  <a:extraClrSchemeLst>
    <a:extraClrScheme>
      <a:clrScheme name="Ripple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229</TotalTime>
  <Words>1673</Words>
  <Application>Microsoft Office PowerPoint</Application>
  <PresentationFormat>Custom</PresentationFormat>
  <Paragraphs>143</Paragraphs>
  <Slides>25</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Times New Roman</vt:lpstr>
      <vt:lpstr>Arial</vt:lpstr>
      <vt:lpstr>Wingdings</vt:lpstr>
      <vt:lpstr>StarSymbol</vt:lpstr>
      <vt:lpstr>Ripple</vt:lpstr>
      <vt:lpstr>DYNAMIC AIRWAY COLLAPSE (DAC)</vt:lpstr>
      <vt:lpstr>Introduction</vt:lpstr>
      <vt:lpstr>Introduction cont..</vt:lpstr>
      <vt:lpstr>Bronchoscopy on DAC and TM</vt:lpstr>
      <vt:lpstr>Acquired Forms of TBM and DAC </vt:lpstr>
      <vt:lpstr>Epidemiology</vt:lpstr>
      <vt:lpstr>Clinical Features </vt:lpstr>
      <vt:lpstr>Clinical Features cont..</vt:lpstr>
      <vt:lpstr>Diagnosis</vt:lpstr>
      <vt:lpstr>Diagnosis cont..</vt:lpstr>
      <vt:lpstr>PowerPoint Presentation</vt:lpstr>
      <vt:lpstr>PowerPoint Presentation</vt:lpstr>
      <vt:lpstr> Radiology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TREATMENT</vt:lpstr>
      <vt:lpstr>TREATMENT</vt:lpstr>
      <vt:lpstr>Conclusion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Blossom79</dc:creator>
  <cp:lastModifiedBy>Blossom79</cp:lastModifiedBy>
  <cp:revision>72</cp:revision>
  <dcterms:modified xsi:type="dcterms:W3CDTF">2012-12-21T04:14:58Z</dcterms:modified>
</cp:coreProperties>
</file>