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62" r:id="rId3"/>
    <p:sldId id="256" r:id="rId4"/>
    <p:sldId id="257" r:id="rId5"/>
    <p:sldId id="258" r:id="rId6"/>
    <p:sldId id="259" r:id="rId7"/>
    <p:sldId id="269" r:id="rId8"/>
    <p:sldId id="273" r:id="rId9"/>
    <p:sldId id="270" r:id="rId10"/>
    <p:sldId id="271" r:id="rId11"/>
    <p:sldId id="272" r:id="rId12"/>
    <p:sldId id="274" r:id="rId13"/>
    <p:sldId id="260" r:id="rId14"/>
    <p:sldId id="268" r:id="rId15"/>
    <p:sldId id="264" r:id="rId16"/>
    <p:sldId id="265" r:id="rId17"/>
    <p:sldId id="266" r:id="rId18"/>
    <p:sldId id="267" r:id="rId19"/>
    <p:sldId id="261" r:id="rId20"/>
    <p:sldId id="275" r:id="rId21"/>
    <p:sldId id="276" r:id="rId2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8B726DC8-8322-4735-BC01-20BAB29D206A}" type="datetimeFigureOut">
              <a:rPr lang="fr-FR" smtClean="0"/>
              <a:pPr/>
              <a:t>12/05/2012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917A449-F5F1-47D4-9A23-CB1D4BA3028E}"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B726DC8-8322-4735-BC01-20BAB29D206A}" type="datetimeFigureOut">
              <a:rPr lang="fr-FR" smtClean="0"/>
              <a:pPr/>
              <a:t>12/05/2012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917A449-F5F1-47D4-9A23-CB1D4BA3028E}"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B726DC8-8322-4735-BC01-20BAB29D206A}" type="datetimeFigureOut">
              <a:rPr lang="fr-FR" smtClean="0"/>
              <a:pPr/>
              <a:t>12/05/2012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917A449-F5F1-47D4-9A23-CB1D4BA3028E}"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B726DC8-8322-4735-BC01-20BAB29D206A}" type="datetimeFigureOut">
              <a:rPr lang="fr-FR" smtClean="0"/>
              <a:pPr/>
              <a:t>12/05/2012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917A449-F5F1-47D4-9A23-CB1D4BA3028E}"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8B726DC8-8322-4735-BC01-20BAB29D206A}" type="datetimeFigureOut">
              <a:rPr lang="fr-FR" smtClean="0"/>
              <a:pPr/>
              <a:t>12/05/2012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917A449-F5F1-47D4-9A23-CB1D4BA3028E}"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8B726DC8-8322-4735-BC01-20BAB29D206A}" type="datetimeFigureOut">
              <a:rPr lang="fr-FR" smtClean="0"/>
              <a:pPr/>
              <a:t>12/05/2012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917A449-F5F1-47D4-9A23-CB1D4BA3028E}"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8B726DC8-8322-4735-BC01-20BAB29D206A}" type="datetimeFigureOut">
              <a:rPr lang="fr-FR" smtClean="0"/>
              <a:pPr/>
              <a:t>12/05/2012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F917A449-F5F1-47D4-9A23-CB1D4BA3028E}"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8B726DC8-8322-4735-BC01-20BAB29D206A}" type="datetimeFigureOut">
              <a:rPr lang="fr-FR" smtClean="0"/>
              <a:pPr/>
              <a:t>12/05/2012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F917A449-F5F1-47D4-9A23-CB1D4BA3028E}"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B726DC8-8322-4735-BC01-20BAB29D206A}" type="datetimeFigureOut">
              <a:rPr lang="fr-FR" smtClean="0"/>
              <a:pPr/>
              <a:t>12/05/2012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F917A449-F5F1-47D4-9A23-CB1D4BA3028E}"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8B726DC8-8322-4735-BC01-20BAB29D206A}" type="datetimeFigureOut">
              <a:rPr lang="fr-FR" smtClean="0"/>
              <a:pPr/>
              <a:t>12/05/2012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917A449-F5F1-47D4-9A23-CB1D4BA3028E}"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8B726DC8-8322-4735-BC01-20BAB29D206A}" type="datetimeFigureOut">
              <a:rPr lang="fr-FR" smtClean="0"/>
              <a:pPr/>
              <a:t>12/05/2012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917A449-F5F1-47D4-9A23-CB1D4BA3028E}"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726DC8-8322-4735-BC01-20BAB29D206A}" type="datetimeFigureOut">
              <a:rPr lang="fr-FR" smtClean="0"/>
              <a:pPr/>
              <a:t>12/05/2012</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17A449-F5F1-47D4-9A23-CB1D4BA3028E}"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14546" y="0"/>
            <a:ext cx="4572000" cy="646331"/>
          </a:xfrm>
          <a:prstGeom prst="rect">
            <a:avLst/>
          </a:prstGeom>
        </p:spPr>
        <p:txBody>
          <a:bodyPr>
            <a:spAutoFit/>
          </a:bodyPr>
          <a:lstStyle/>
          <a:p>
            <a:pPr algn="ctr"/>
            <a:r>
              <a:rPr lang="fr-FR" dirty="0" smtClean="0">
                <a:ln w="18415" cmpd="sng">
                  <a:noFill/>
                  <a:prstDash val="solid"/>
                </a:ln>
                <a:solidFill>
                  <a:schemeClr val="bg1">
                    <a:lumMod val="95000"/>
                  </a:schemeClr>
                </a:solidFill>
                <a:effectLst>
                  <a:glow rad="228600">
                    <a:schemeClr val="accent1">
                      <a:satMod val="175000"/>
                      <a:alpha val="40000"/>
                    </a:schemeClr>
                  </a:glow>
                  <a:outerShdw blurRad="63500" dir="3600000" algn="tl" rotWithShape="0">
                    <a:srgbClr val="000000">
                      <a:alpha val="70000"/>
                    </a:srgbClr>
                  </a:outerShdw>
                </a:effectLst>
                <a:latin typeface="Copperplate Gothic Light" pitchFamily="34" charset="0"/>
                <a:cs typeface="David" pitchFamily="2" charset="-79"/>
              </a:rPr>
              <a:t>LA REPUBLIQUE ALGERIENNE </a:t>
            </a:r>
          </a:p>
          <a:p>
            <a:pPr algn="ctr"/>
            <a:r>
              <a:rPr lang="fr-FR" dirty="0" smtClean="0">
                <a:ln w="18415" cmpd="sng">
                  <a:noFill/>
                  <a:prstDash val="solid"/>
                </a:ln>
                <a:solidFill>
                  <a:schemeClr val="bg1">
                    <a:lumMod val="95000"/>
                  </a:schemeClr>
                </a:solidFill>
                <a:effectLst>
                  <a:glow rad="228600">
                    <a:schemeClr val="accent1">
                      <a:satMod val="175000"/>
                      <a:alpha val="40000"/>
                    </a:schemeClr>
                  </a:glow>
                  <a:outerShdw blurRad="63500" dir="3600000" algn="tl" rotWithShape="0">
                    <a:srgbClr val="000000">
                      <a:alpha val="70000"/>
                    </a:srgbClr>
                  </a:outerShdw>
                </a:effectLst>
                <a:latin typeface="Copperplate Gothic Light" pitchFamily="34" charset="0"/>
                <a:cs typeface="David" pitchFamily="2" charset="-79"/>
              </a:rPr>
              <a:t>DEMOCRATIQUE ET POPULAIRE</a:t>
            </a:r>
            <a:endParaRPr lang="ar-EG" dirty="0">
              <a:ln w="18415" cmpd="sng">
                <a:noFill/>
                <a:prstDash val="solid"/>
              </a:ln>
              <a:solidFill>
                <a:schemeClr val="bg1">
                  <a:lumMod val="95000"/>
                </a:schemeClr>
              </a:solidFill>
              <a:effectLst>
                <a:glow rad="228600">
                  <a:schemeClr val="accent1">
                    <a:satMod val="175000"/>
                    <a:alpha val="40000"/>
                  </a:schemeClr>
                </a:glow>
                <a:outerShdw blurRad="63500" dir="3600000" algn="tl" rotWithShape="0">
                  <a:srgbClr val="000000">
                    <a:alpha val="70000"/>
                  </a:srgbClr>
                </a:outerShdw>
              </a:effectLst>
              <a:latin typeface="Copperplate Gothic Light" pitchFamily="34" charset="0"/>
            </a:endParaRPr>
          </a:p>
        </p:txBody>
      </p:sp>
      <p:sp>
        <p:nvSpPr>
          <p:cNvPr id="3" name="Rectangle 2"/>
          <p:cNvSpPr/>
          <p:nvPr/>
        </p:nvSpPr>
        <p:spPr>
          <a:xfrm>
            <a:off x="1857356" y="642918"/>
            <a:ext cx="5786478" cy="923330"/>
          </a:xfrm>
          <a:prstGeom prst="rect">
            <a:avLst/>
          </a:prstGeom>
        </p:spPr>
        <p:txBody>
          <a:bodyPr wrap="square">
            <a:spAutoFit/>
          </a:bodyPr>
          <a:lstStyle/>
          <a:p>
            <a:pPr algn="ctr"/>
            <a:r>
              <a:rPr lang="fr-FR" dirty="0" smtClean="0">
                <a:ln w="18415" cmpd="sng">
                  <a:solidFill>
                    <a:srgbClr val="FFFFFF"/>
                  </a:solidFill>
                  <a:prstDash val="solid"/>
                </a:ln>
                <a:solidFill>
                  <a:srgbClr val="FFFFFF"/>
                </a:solidFill>
                <a:effectLst>
                  <a:glow rad="228600">
                    <a:schemeClr val="accent3">
                      <a:satMod val="175000"/>
                      <a:alpha val="40000"/>
                    </a:schemeClr>
                  </a:glow>
                  <a:outerShdw blurRad="63500" dir="3600000" algn="tl" rotWithShape="0">
                    <a:srgbClr val="000000">
                      <a:alpha val="70000"/>
                    </a:srgbClr>
                  </a:outerShdw>
                </a:effectLst>
                <a:latin typeface="Copperplate Gothic Light" pitchFamily="34" charset="0"/>
                <a:cs typeface="David" pitchFamily="2" charset="-79"/>
              </a:rPr>
              <a:t>LE MINISTERE DE L’ENSEIGNEMENTSUPERIEUR ET DE LA </a:t>
            </a:r>
          </a:p>
          <a:p>
            <a:pPr algn="ctr"/>
            <a:r>
              <a:rPr lang="fr-FR" dirty="0" smtClean="0">
                <a:ln w="18415" cmpd="sng">
                  <a:solidFill>
                    <a:srgbClr val="FFFFFF"/>
                  </a:solidFill>
                  <a:prstDash val="solid"/>
                </a:ln>
                <a:solidFill>
                  <a:srgbClr val="FFFFFF"/>
                </a:solidFill>
                <a:effectLst>
                  <a:glow rad="228600">
                    <a:schemeClr val="accent3">
                      <a:satMod val="175000"/>
                      <a:alpha val="40000"/>
                    </a:schemeClr>
                  </a:glow>
                  <a:outerShdw blurRad="63500" dir="3600000" algn="tl" rotWithShape="0">
                    <a:srgbClr val="000000">
                      <a:alpha val="70000"/>
                    </a:srgbClr>
                  </a:outerShdw>
                </a:effectLst>
                <a:latin typeface="Copperplate Gothic Light" pitchFamily="34" charset="0"/>
                <a:cs typeface="David" pitchFamily="2" charset="-79"/>
              </a:rPr>
              <a:t>RECHERCHE SCIENTIFIQUE</a:t>
            </a:r>
            <a:endParaRPr lang="ar-EG" dirty="0">
              <a:ln w="18415" cmpd="sng">
                <a:solidFill>
                  <a:srgbClr val="FFFFFF"/>
                </a:solidFill>
                <a:prstDash val="solid"/>
              </a:ln>
              <a:solidFill>
                <a:srgbClr val="FFFFFF"/>
              </a:solidFill>
              <a:effectLst>
                <a:glow rad="228600">
                  <a:schemeClr val="accent3">
                    <a:satMod val="175000"/>
                    <a:alpha val="40000"/>
                  </a:schemeClr>
                </a:glow>
                <a:outerShdw blurRad="63500" dir="3600000" algn="tl" rotWithShape="0">
                  <a:srgbClr val="000000">
                    <a:alpha val="70000"/>
                  </a:srgbClr>
                </a:outerShdw>
              </a:effectLst>
              <a:latin typeface="Copperplate Gothic Light" pitchFamily="34" charset="0"/>
            </a:endParaRPr>
          </a:p>
        </p:txBody>
      </p:sp>
      <p:sp>
        <p:nvSpPr>
          <p:cNvPr id="4" name="Rectangle 3"/>
          <p:cNvSpPr/>
          <p:nvPr/>
        </p:nvSpPr>
        <p:spPr>
          <a:xfrm>
            <a:off x="1571604" y="1571612"/>
            <a:ext cx="6000792" cy="369332"/>
          </a:xfrm>
          <a:prstGeom prst="rect">
            <a:avLst/>
          </a:prstGeom>
        </p:spPr>
        <p:txBody>
          <a:bodyPr wrap="square">
            <a:spAutoFit/>
          </a:bodyPr>
          <a:lstStyle/>
          <a:p>
            <a:pPr algn="ctr"/>
            <a:r>
              <a:rPr lang="fr-FR" dirty="0" smtClean="0">
                <a:ln w="18415" cmpd="sng">
                  <a:solidFill>
                    <a:srgbClr val="FFFFFF"/>
                  </a:solidFill>
                  <a:prstDash val="solid"/>
                </a:ln>
                <a:solidFill>
                  <a:schemeClr val="tx2">
                    <a:lumMod val="60000"/>
                    <a:lumOff val="40000"/>
                  </a:schemeClr>
                </a:solidFill>
                <a:effectLst>
                  <a:glow rad="228600">
                    <a:schemeClr val="accent3">
                      <a:satMod val="175000"/>
                      <a:alpha val="40000"/>
                    </a:schemeClr>
                  </a:glow>
                  <a:outerShdw blurRad="63500" dir="3600000" algn="tl" rotWithShape="0">
                    <a:srgbClr val="000000">
                      <a:alpha val="70000"/>
                    </a:srgbClr>
                  </a:outerShdw>
                </a:effectLst>
                <a:latin typeface="Copperplate Gothic Light" pitchFamily="34" charset="0"/>
                <a:cs typeface="David" pitchFamily="2" charset="-79"/>
              </a:rPr>
              <a:t>L’UNIVERSITE MENTOURI DE CONSTANTINE</a:t>
            </a:r>
          </a:p>
        </p:txBody>
      </p:sp>
      <p:sp>
        <p:nvSpPr>
          <p:cNvPr id="5" name="Rectangle 4"/>
          <p:cNvSpPr/>
          <p:nvPr/>
        </p:nvSpPr>
        <p:spPr>
          <a:xfrm>
            <a:off x="0" y="2000240"/>
            <a:ext cx="5500694" cy="369332"/>
          </a:xfrm>
          <a:prstGeom prst="rect">
            <a:avLst/>
          </a:prstGeom>
        </p:spPr>
        <p:txBody>
          <a:bodyPr wrap="square">
            <a:spAutoFit/>
          </a:bodyPr>
          <a:lstStyle/>
          <a:p>
            <a:r>
              <a:rPr lang="fr-FR" b="1" dirty="0" smtClean="0">
                <a:ln/>
                <a:solidFill>
                  <a:schemeClr val="accent3"/>
                </a:solidFill>
              </a:rPr>
              <a:t>Département de gestion et techniques urbaines</a:t>
            </a:r>
            <a:endParaRPr lang="fr-CA" b="1" dirty="0">
              <a:ln/>
              <a:solidFill>
                <a:schemeClr val="accent3"/>
              </a:solidFill>
              <a:latin typeface="Copperplate Gothic Bold" pitchFamily="34" charset="0"/>
            </a:endParaRPr>
          </a:p>
        </p:txBody>
      </p:sp>
      <p:sp>
        <p:nvSpPr>
          <p:cNvPr id="6" name="Rectangle 5"/>
          <p:cNvSpPr/>
          <p:nvPr/>
        </p:nvSpPr>
        <p:spPr>
          <a:xfrm>
            <a:off x="2357422" y="2928934"/>
            <a:ext cx="3934090" cy="400110"/>
          </a:xfrm>
          <a:prstGeom prst="rect">
            <a:avLst/>
          </a:prstGeom>
        </p:spPr>
        <p:txBody>
          <a:bodyPr wrap="none">
            <a:spAutoFit/>
          </a:bodyPr>
          <a:lstStyle/>
          <a:p>
            <a:pPr algn="ctr"/>
            <a:r>
              <a:rPr lang="fr-CA" dirty="0" smtClean="0">
                <a:solidFill>
                  <a:srgbClr val="C00000"/>
                </a:solidFill>
                <a:latin typeface="Copperplate Gothic Bold" pitchFamily="34" charset="0"/>
              </a:rPr>
              <a:t>Le</a:t>
            </a:r>
            <a:r>
              <a:rPr lang="fr-CA" sz="2000" dirty="0" smtClean="0">
                <a:solidFill>
                  <a:srgbClr val="C00000"/>
                </a:solidFill>
                <a:latin typeface="Copperplate Gothic Bold" pitchFamily="34" charset="0"/>
              </a:rPr>
              <a:t> </a:t>
            </a:r>
            <a:r>
              <a:rPr lang="fr-CA" dirty="0" smtClean="0">
                <a:solidFill>
                  <a:srgbClr val="C00000"/>
                </a:solidFill>
                <a:latin typeface="Copperplate Gothic Bold" pitchFamily="34" charset="0"/>
              </a:rPr>
              <a:t>Plan</a:t>
            </a:r>
            <a:r>
              <a:rPr lang="fr-CA" sz="2000" dirty="0" smtClean="0">
                <a:solidFill>
                  <a:srgbClr val="C00000"/>
                </a:solidFill>
                <a:latin typeface="Copperplate Gothic Bold" pitchFamily="34" charset="0"/>
              </a:rPr>
              <a:t> </a:t>
            </a:r>
            <a:r>
              <a:rPr lang="fr-CA" dirty="0" smtClean="0">
                <a:solidFill>
                  <a:srgbClr val="C00000"/>
                </a:solidFill>
                <a:latin typeface="Copperplate Gothic Bold" pitchFamily="34" charset="0"/>
              </a:rPr>
              <a:t>d’Occupation</a:t>
            </a:r>
            <a:r>
              <a:rPr lang="fr-CA" sz="2000" dirty="0" smtClean="0">
                <a:solidFill>
                  <a:srgbClr val="C00000"/>
                </a:solidFill>
                <a:latin typeface="Copperplate Gothic Bold" pitchFamily="34" charset="0"/>
              </a:rPr>
              <a:t> </a:t>
            </a:r>
            <a:r>
              <a:rPr lang="fr-CA" dirty="0" smtClean="0">
                <a:solidFill>
                  <a:srgbClr val="C00000"/>
                </a:solidFill>
                <a:latin typeface="Copperplate Gothic Bold" pitchFamily="34" charset="0"/>
              </a:rPr>
              <a:t>du</a:t>
            </a:r>
            <a:r>
              <a:rPr lang="fr-CA" sz="2000" dirty="0" smtClean="0">
                <a:solidFill>
                  <a:srgbClr val="C00000"/>
                </a:solidFill>
                <a:latin typeface="Copperplate Gothic Bold" pitchFamily="34" charset="0"/>
              </a:rPr>
              <a:t> </a:t>
            </a:r>
            <a:r>
              <a:rPr lang="fr-CA" dirty="0" smtClean="0">
                <a:solidFill>
                  <a:srgbClr val="C00000"/>
                </a:solidFill>
                <a:latin typeface="Copperplate Gothic Bold" pitchFamily="34" charset="0"/>
              </a:rPr>
              <a:t>Sol</a:t>
            </a:r>
            <a:endParaRPr lang="fr-CA" sz="2000" dirty="0" smtClean="0">
              <a:solidFill>
                <a:srgbClr val="C00000"/>
              </a:solidFill>
              <a:latin typeface="Copperplate Gothic Bold" pitchFamily="34" charset="0"/>
            </a:endParaRPr>
          </a:p>
        </p:txBody>
      </p:sp>
      <p:sp>
        <p:nvSpPr>
          <p:cNvPr id="7" name="Rectangle 6"/>
          <p:cNvSpPr/>
          <p:nvPr/>
        </p:nvSpPr>
        <p:spPr>
          <a:xfrm>
            <a:off x="6643702" y="3857628"/>
            <a:ext cx="1913537" cy="369332"/>
          </a:xfrm>
          <a:prstGeom prst="rect">
            <a:avLst/>
          </a:prstGeom>
        </p:spPr>
        <p:txBody>
          <a:bodyPr wrap="none">
            <a:spAutoFit/>
          </a:bodyPr>
          <a:lstStyle/>
          <a:p>
            <a:r>
              <a:rPr lang="fr-CA" b="1" dirty="0" smtClean="0">
                <a:solidFill>
                  <a:schemeClr val="accent2">
                    <a:lumMod val="75000"/>
                  </a:schemeClr>
                </a:solidFill>
                <a:latin typeface="Copperplate Gothic Bold" pitchFamily="34" charset="0"/>
              </a:rPr>
              <a:t>Encadre</a:t>
            </a:r>
            <a:r>
              <a:rPr lang="fr-CA" dirty="0" smtClean="0">
                <a:latin typeface="Copperplate Gothic Bold" pitchFamily="34" charset="0"/>
              </a:rPr>
              <a:t> </a:t>
            </a:r>
            <a:r>
              <a:rPr lang="fr-CA" b="1" dirty="0" smtClean="0">
                <a:solidFill>
                  <a:schemeClr val="accent2">
                    <a:lumMod val="75000"/>
                  </a:schemeClr>
                </a:solidFill>
                <a:latin typeface="Copperplate Gothic Bold" pitchFamily="34" charset="0"/>
              </a:rPr>
              <a:t>par:</a:t>
            </a:r>
          </a:p>
        </p:txBody>
      </p:sp>
      <p:sp>
        <p:nvSpPr>
          <p:cNvPr id="8" name="Rectangle 7"/>
          <p:cNvSpPr/>
          <p:nvPr/>
        </p:nvSpPr>
        <p:spPr>
          <a:xfrm>
            <a:off x="500034" y="3929066"/>
            <a:ext cx="1765035" cy="369332"/>
          </a:xfrm>
          <a:prstGeom prst="rect">
            <a:avLst/>
          </a:prstGeom>
        </p:spPr>
        <p:txBody>
          <a:bodyPr wrap="none">
            <a:spAutoFit/>
          </a:bodyPr>
          <a:lstStyle/>
          <a:p>
            <a:r>
              <a:rPr lang="fr-CA" b="1" dirty="0" err="1" smtClean="0">
                <a:solidFill>
                  <a:srgbClr val="00B0F0"/>
                </a:solidFill>
                <a:latin typeface="Copperplate Gothic Bold" pitchFamily="34" charset="0"/>
                <a:ea typeface="BatangChe" pitchFamily="49" charset="-127"/>
              </a:rPr>
              <a:t>Realise</a:t>
            </a:r>
            <a:r>
              <a:rPr lang="fr-CA" b="1" dirty="0" smtClean="0">
                <a:solidFill>
                  <a:srgbClr val="00B0F0"/>
                </a:solidFill>
                <a:latin typeface="Copperplate Gothic Bold" pitchFamily="34" charset="0"/>
                <a:ea typeface="BatangChe" pitchFamily="49" charset="-127"/>
              </a:rPr>
              <a:t> par:</a:t>
            </a:r>
          </a:p>
        </p:txBody>
      </p:sp>
      <p:sp>
        <p:nvSpPr>
          <p:cNvPr id="9" name="Rectangle 8"/>
          <p:cNvSpPr/>
          <p:nvPr/>
        </p:nvSpPr>
        <p:spPr>
          <a:xfrm>
            <a:off x="2071670" y="6286520"/>
            <a:ext cx="4379340" cy="369332"/>
          </a:xfrm>
          <a:prstGeom prst="rect">
            <a:avLst/>
          </a:prstGeom>
        </p:spPr>
        <p:txBody>
          <a:bodyPr wrap="none">
            <a:spAutoFit/>
          </a:bodyPr>
          <a:lstStyle/>
          <a:p>
            <a:pPr algn="ctr"/>
            <a:r>
              <a:rPr lang="fr-CA" b="1" dirty="0" smtClean="0">
                <a:solidFill>
                  <a:srgbClr val="00B0F0"/>
                </a:solidFill>
                <a:latin typeface="Castellar" pitchFamily="18" charset="0"/>
              </a:rPr>
              <a:t>Année Universitaire  2011-2o12</a:t>
            </a:r>
            <a:endParaRPr lang="fr-CA" b="1" dirty="0">
              <a:solidFill>
                <a:srgbClr val="00B0F0"/>
              </a:solidFill>
              <a:latin typeface="Castellar"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0" y="0"/>
            <a:ext cx="9144000"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la température :</a:t>
            </a:r>
            <a:endParaRPr kumimoji="0" lang="fr-FR"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de part  sa situation dans les hauts plateaux, la ville connaît un été chaud et sec ou la moyenne annuelle maximale de la température enregistrée pour le mois de Juillet était de 25,6°C, et la moyenne annuelle minimale était de 6°C en mois de Janvier. </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Tableau 2"/>
          <p:cNvGraphicFramePr>
            <a:graphicFrameLocks noGrp="1"/>
          </p:cNvGraphicFramePr>
          <p:nvPr/>
        </p:nvGraphicFramePr>
        <p:xfrm>
          <a:off x="214276" y="2561463"/>
          <a:ext cx="8715448" cy="2523744"/>
        </p:xfrm>
        <a:graphic>
          <a:graphicData uri="http://schemas.openxmlformats.org/drawingml/2006/table">
            <a:tbl>
              <a:tblPr/>
              <a:tblGrid>
                <a:gridCol w="622532"/>
                <a:gridCol w="622532"/>
                <a:gridCol w="622532"/>
                <a:gridCol w="622532"/>
                <a:gridCol w="622532"/>
                <a:gridCol w="622532"/>
                <a:gridCol w="622532"/>
                <a:gridCol w="622532"/>
                <a:gridCol w="622532"/>
                <a:gridCol w="622532"/>
                <a:gridCol w="622532"/>
                <a:gridCol w="622532"/>
                <a:gridCol w="622532"/>
                <a:gridCol w="622532"/>
              </a:tblGrid>
              <a:tr h="0">
                <a:tc>
                  <a:txBody>
                    <a:bodyPr/>
                    <a:lstStyle/>
                    <a:p>
                      <a:pPr>
                        <a:lnSpc>
                          <a:spcPct val="115000"/>
                        </a:lnSpc>
                        <a:spcAft>
                          <a:spcPts val="0"/>
                        </a:spcAft>
                      </a:pPr>
                      <a:endParaRPr lang="fr-FR" sz="18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année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fr-FR" sz="1800" b="1">
                          <a:latin typeface="Calibri"/>
                          <a:ea typeface="Calibri"/>
                          <a:cs typeface="Arial"/>
                        </a:rPr>
                        <a:t>Taux min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2.6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4.5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6.5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10.3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14.9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17.7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18.2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14.7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6.6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3.7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fr-FR" sz="1800" b="1">
                          <a:latin typeface="Calibri"/>
                          <a:ea typeface="Calibri"/>
                          <a:cs typeface="Arial"/>
                        </a:rPr>
                        <a:t>Taux max</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11.6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13.3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15.3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17.2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23.5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29.8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33.4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33.2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28.4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22.8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16.6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13.9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21.1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fr-FR" sz="1800" b="1">
                          <a:latin typeface="Calibri"/>
                          <a:ea typeface="Calibri"/>
                          <a:cs typeface="Arial"/>
                        </a:rPr>
                        <a:t>moyenne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7.1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8.3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9.9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11.8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16.9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22.4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25.5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25.7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21.5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16.9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11.6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a:latin typeface="Calibri"/>
                          <a:ea typeface="Calibri"/>
                          <a:cs typeface="Arial"/>
                        </a:rPr>
                        <a:t>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800" b="1" dirty="0">
                          <a:latin typeface="Calibri"/>
                          <a:ea typeface="Calibri"/>
                          <a:cs typeface="Arial"/>
                        </a:rPr>
                        <a:t>15.5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357158" y="1214422"/>
          <a:ext cx="8429684" cy="663321"/>
        </p:xfrm>
        <a:graphic>
          <a:graphicData uri="http://schemas.openxmlformats.org/drawingml/2006/table">
            <a:tbl>
              <a:tblPr/>
              <a:tblGrid>
                <a:gridCol w="764118"/>
                <a:gridCol w="549806"/>
                <a:gridCol w="549806"/>
                <a:gridCol w="549806"/>
                <a:gridCol w="549806"/>
                <a:gridCol w="549806"/>
                <a:gridCol w="549806"/>
                <a:gridCol w="549806"/>
                <a:gridCol w="549806"/>
                <a:gridCol w="549806"/>
                <a:gridCol w="549806"/>
                <a:gridCol w="549806"/>
                <a:gridCol w="433502"/>
                <a:gridCol w="1184198"/>
              </a:tblGrid>
              <a:tr h="0">
                <a:tc>
                  <a:txBody>
                    <a:bodyPr/>
                    <a:lstStyle/>
                    <a:p>
                      <a:pPr algn="ctr">
                        <a:lnSpc>
                          <a:spcPct val="115000"/>
                        </a:lnSpc>
                        <a:spcAft>
                          <a:spcPts val="0"/>
                        </a:spcAft>
                      </a:pPr>
                      <a:r>
                        <a:rPr lang="ar-SA" sz="1200" b="1" dirty="0">
                          <a:latin typeface="Calibri"/>
                          <a:ea typeface="Calibri"/>
                          <a:cs typeface="Arial"/>
                        </a:rPr>
                        <a:t>السنة</a:t>
                      </a:r>
                      <a:endParaRPr lang="fr-FR" sz="12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8</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7</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6</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5</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4</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3</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2</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1</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12</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11</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10</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9</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ar-DZ" sz="1200" b="1" dirty="0">
                          <a:latin typeface="Calibri"/>
                          <a:ea typeface="Calibri"/>
                          <a:cs typeface="Arial"/>
                        </a:rPr>
                        <a:t>الشهر</a:t>
                      </a:r>
                      <a:endParaRPr lang="fr-FR" sz="12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3009">
                <a:tc>
                  <a:txBody>
                    <a:bodyPr/>
                    <a:lstStyle/>
                    <a:p>
                      <a:pPr algn="ctr">
                        <a:lnSpc>
                          <a:spcPct val="115000"/>
                        </a:lnSpc>
                        <a:spcAft>
                          <a:spcPts val="0"/>
                        </a:spcAft>
                      </a:pPr>
                      <a:r>
                        <a:rPr lang="ar-DZ" sz="1200" b="1" dirty="0" smtClean="0">
                          <a:latin typeface="Calibri"/>
                          <a:ea typeface="Calibri"/>
                          <a:cs typeface="Arial"/>
                        </a:rPr>
                        <a:t>227.75</a:t>
                      </a:r>
                      <a:endParaRPr lang="fr-FR" sz="12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313.1</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350.3</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318</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260.4</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210</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198.4</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151.2</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155</a:t>
                      </a:r>
                      <a:endParaRPr lang="fr-FR" sz="12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151.9</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165</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207.7</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252</a:t>
                      </a:r>
                      <a:endParaRPr lang="fr-FR" sz="12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ar-SA" sz="1200" b="1" dirty="0">
                          <a:latin typeface="Calibri"/>
                          <a:ea typeface="Calibri"/>
                          <a:cs typeface="Arial"/>
                        </a:rPr>
                        <a:t>معدل التشمس بالساعات</a:t>
                      </a:r>
                      <a:endParaRPr lang="fr-FR" sz="12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Rectangle 2"/>
          <p:cNvSpPr/>
          <p:nvPr/>
        </p:nvSpPr>
        <p:spPr>
          <a:xfrm>
            <a:off x="1357290" y="428604"/>
            <a:ext cx="1813317" cy="369332"/>
          </a:xfrm>
          <a:prstGeom prst="rect">
            <a:avLst/>
          </a:prstGeom>
        </p:spPr>
        <p:txBody>
          <a:bodyPr wrap="none">
            <a:spAutoFit/>
          </a:bodyPr>
          <a:lstStyle/>
          <a:p>
            <a:r>
              <a:rPr lang="fr-FR" b="1" u="sng" dirty="0" smtClean="0">
                <a:latin typeface="Arial" pitchFamily="34" charset="0"/>
                <a:ea typeface="Times New Roman" pitchFamily="18" charset="0"/>
                <a:cs typeface="Arial" pitchFamily="34" charset="0"/>
              </a:rPr>
              <a:t>Ensoleillement</a:t>
            </a:r>
            <a:endParaRPr lang="fr-FR" b="1" u="sng"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l="11203" t="8333" r="46344" b="11207"/>
          <a:stretch>
            <a:fillRect/>
          </a:stretch>
        </p:blipFill>
        <p:spPr bwMode="auto">
          <a:xfrm>
            <a:off x="0" y="0"/>
            <a:ext cx="9144000" cy="6858000"/>
          </a:xfrm>
          <a:prstGeom prst="rect">
            <a:avLst/>
          </a:prstGeom>
          <a:noFill/>
          <a:ln w="9525">
            <a:noFill/>
            <a:miter lim="800000"/>
            <a:headEnd/>
            <a:tailEnd/>
          </a:ln>
          <a:effectLst/>
        </p:spPr>
      </p:pic>
      <p:sp>
        <p:nvSpPr>
          <p:cNvPr id="3" name="Soleil 2"/>
          <p:cNvSpPr/>
          <p:nvPr/>
        </p:nvSpPr>
        <p:spPr bwMode="auto">
          <a:xfrm>
            <a:off x="7858125" y="2857496"/>
            <a:ext cx="1285875" cy="1071563"/>
          </a:xfrm>
          <a:prstGeom prst="sun">
            <a:avLst/>
          </a:prstGeom>
          <a:solidFill>
            <a:srgbClr val="FFFF00"/>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endParaRPr lang="ar-EG" sz="2000" b="0"/>
          </a:p>
        </p:txBody>
      </p:sp>
      <p:sp>
        <p:nvSpPr>
          <p:cNvPr id="4" name="Soleil 3"/>
          <p:cNvSpPr/>
          <p:nvPr/>
        </p:nvSpPr>
        <p:spPr bwMode="auto">
          <a:xfrm>
            <a:off x="0" y="2786058"/>
            <a:ext cx="1285875" cy="1071562"/>
          </a:xfrm>
          <a:prstGeom prst="sun">
            <a:avLst/>
          </a:prstGeom>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endParaRPr lang="ar-EG" sz="2000" b="0"/>
          </a:p>
        </p:txBody>
      </p:sp>
      <p:sp>
        <p:nvSpPr>
          <p:cNvPr id="6" name="Flèche courbée vers le bas 5"/>
          <p:cNvSpPr/>
          <p:nvPr/>
        </p:nvSpPr>
        <p:spPr>
          <a:xfrm rot="10800000">
            <a:off x="857224" y="3714752"/>
            <a:ext cx="7309793" cy="731520"/>
          </a:xfrm>
          <a:prstGeom prst="curvedDown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11110" y="3244334"/>
            <a:ext cx="2612318" cy="369332"/>
          </a:xfrm>
          <a:prstGeom prst="rect">
            <a:avLst/>
          </a:prstGeom>
        </p:spPr>
        <p:txBody>
          <a:bodyPr wrap="none">
            <a:spAutoFit/>
          </a:bodyPr>
          <a:lstStyle/>
          <a:p>
            <a:r>
              <a:rPr lang="fr-FR" b="1" u="sng" dirty="0"/>
              <a:t>ANALYSE </a:t>
            </a:r>
            <a:r>
              <a:rPr lang="fr-FR" b="1" u="sng" dirty="0" smtClean="0"/>
              <a:t>URBANISTIQUE</a:t>
            </a:r>
            <a:r>
              <a:rPr lang="fr-FR" b="1" u="sng" dirty="0"/>
              <a:t>:</a:t>
            </a:r>
            <a:endParaRPr lang="fr-F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91440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434343"/>
                </a:solidFill>
                <a:effectLst/>
                <a:latin typeface="Arial" pitchFamily="34" charset="0"/>
                <a:ea typeface="Times New Roman" pitchFamily="18" charset="0"/>
                <a:cs typeface="Arial" pitchFamily="34" charset="0"/>
              </a:rPr>
              <a:t>Conformément aux orientations du P.D.A.U intercommunal, il se dégage que ce site est réservé strictement à recevoir des équipements a caractère social éducatifs, culturel, cultuel, administratifs etc. Et cela pour combler le déficit très ressenti en ce domaine en particulier dans la ZHUN de AIN SMARA qui profitera directement de l'implantation de ces équipements.</a:t>
            </a:r>
            <a:r>
              <a:rPr kumimoji="0" lang="fr-FR" sz="24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4414" y="642918"/>
            <a:ext cx="6150517" cy="1754326"/>
          </a:xfrm>
          <a:prstGeom prst="rect">
            <a:avLst/>
          </a:prstGeom>
        </p:spPr>
        <p:txBody>
          <a:bodyPr wrap="square">
            <a:spAutoFit/>
          </a:bodyPr>
          <a:lstStyle/>
          <a:p>
            <a:r>
              <a:rPr lang="fr-FR" b="1" u="sng" dirty="0" smtClean="0"/>
              <a:t>DIVISION DU TERRITOIRE EN ZONES</a:t>
            </a:r>
            <a:r>
              <a:rPr lang="fr-FR" dirty="0" smtClean="0"/>
              <a:t> </a:t>
            </a:r>
          </a:p>
          <a:p>
            <a:r>
              <a:rPr lang="fr-FR" dirty="0" smtClean="0"/>
              <a:t>Le site couvert par le présent règlement est composé de 02 zones réglementaires homogènes , qui sont :</a:t>
            </a:r>
          </a:p>
          <a:p>
            <a:r>
              <a:rPr lang="fr-FR" dirty="0" smtClean="0"/>
              <a:t>- Zone urbanisable habitat collectif </a:t>
            </a:r>
          </a:p>
          <a:p>
            <a:r>
              <a:rPr lang="fr-FR" dirty="0" smtClean="0"/>
              <a:t>- Zone urbanisable d’équipements </a:t>
            </a:r>
          </a:p>
          <a:p>
            <a:endParaRPr lang="fr-F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42844" y="0"/>
            <a:ext cx="8715404" cy="67403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57200" algn="justLow" fontAlgn="base">
              <a:spcBef>
                <a:spcPct val="0"/>
              </a:spcBef>
              <a:spcAft>
                <a:spcPct val="0"/>
              </a:spcAft>
            </a:pPr>
            <a:r>
              <a:rPr lang="fr-FR" b="1" u="sng" dirty="0" smtClean="0"/>
              <a:t>Zone urbanisable habitat collectif :</a:t>
            </a:r>
            <a:r>
              <a:rPr kumimoji="0" lang="fr-FR"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La zone d’</a:t>
            </a:r>
            <a:r>
              <a:rPr lang="fr-FR" dirty="0" smtClean="0"/>
              <a:t>habitat collectif </a:t>
            </a:r>
            <a:r>
              <a:rPr kumimoji="0" lang="fr-FR"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est constituée de l’habitat collectif proposé au niveau du périmètre d’intervention Elle est composée de 248 logement </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justLow"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justLow"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Cette zone occupe une superficie totale de </a:t>
            </a:r>
            <a:r>
              <a:rPr kumimoji="0" lang="fr-FR"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1.97</a:t>
            </a:r>
            <a:r>
              <a:rPr kumimoji="0" lang="fr-FR"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ha, elle a pour vocation principale d’accueillir des habitations collectives. </a:t>
            </a:r>
          </a:p>
          <a:p>
            <a:pPr marL="0" marR="0" lvl="0" indent="457200" algn="justLow" defTabSz="914400" rtl="0" eaLnBrk="0" fontAlgn="base" latinLnBrk="0" hangingPunct="0">
              <a:lnSpc>
                <a:spcPct val="100000"/>
              </a:lnSpc>
              <a:spcBef>
                <a:spcPct val="0"/>
              </a:spcBef>
              <a:spcAft>
                <a:spcPct val="0"/>
              </a:spcAft>
              <a:buClrTx/>
              <a:buSzTx/>
              <a:buFontTx/>
              <a:buNone/>
              <a:tabLst/>
            </a:pPr>
            <a:endParaRPr lang="fr-FR" dirty="0" smtClean="0">
              <a:latin typeface="Arial" pitchFamily="34" charset="0"/>
              <a:ea typeface="Times New Roman" pitchFamily="18" charset="0"/>
              <a:cs typeface="Arial" pitchFamily="34" charset="0"/>
            </a:endParaRPr>
          </a:p>
          <a:p>
            <a:r>
              <a:rPr lang="fr-FR" b="1" u="sng" dirty="0" smtClean="0"/>
              <a:t>NATURE DE L’OCCUPATION ET DE L’UTILISATION DE SOL AUTORISEES</a:t>
            </a:r>
            <a:endParaRPr lang="fr-FR" dirty="0" smtClean="0"/>
          </a:p>
          <a:p>
            <a:r>
              <a:rPr lang="fr-FR" dirty="0" smtClean="0"/>
              <a:t>Sont autorisées les constructions d’habitat collectif et leurs annexes.</a:t>
            </a:r>
          </a:p>
          <a:p>
            <a:r>
              <a:rPr lang="fr-FR" b="1" u="sng" dirty="0" smtClean="0"/>
              <a:t>NATURE DE L’OCCUPATION ET DE L’ UTILISATION DE SOL INTERDITES</a:t>
            </a:r>
            <a:endParaRPr lang="fr-FR" dirty="0" smtClean="0"/>
          </a:p>
          <a:p>
            <a:r>
              <a:rPr lang="fr-FR" b="1" dirty="0" smtClean="0"/>
              <a:t> </a:t>
            </a:r>
            <a:endParaRPr lang="fr-FR" dirty="0" smtClean="0"/>
          </a:p>
          <a:p>
            <a:r>
              <a:rPr lang="fr-FR" dirty="0" smtClean="0"/>
              <a:t>Sont interdits :</a:t>
            </a:r>
          </a:p>
          <a:p>
            <a:r>
              <a:rPr lang="fr-FR" dirty="0" smtClean="0"/>
              <a:t>     - Les constructions à usage d’habitation de typologie autre que celle autorisée ci dessus</a:t>
            </a:r>
          </a:p>
          <a:p>
            <a:r>
              <a:rPr lang="fr-FR" dirty="0" smtClean="0"/>
              <a:t>     - Les établissements ou installations pouvant être nuisibles ou gênants pour l’ensemble de l'agglomération.</a:t>
            </a:r>
          </a:p>
          <a:p>
            <a:r>
              <a:rPr lang="fr-FR" dirty="0" smtClean="0"/>
              <a:t>     - Les campings et caravanings</a:t>
            </a:r>
          </a:p>
          <a:p>
            <a:r>
              <a:rPr lang="fr-FR" dirty="0" smtClean="0"/>
              <a:t>     - Les exploitations de carrières</a:t>
            </a:r>
          </a:p>
          <a:p>
            <a:r>
              <a:rPr lang="fr-FR" dirty="0" smtClean="0"/>
              <a:t>     - Les dépôts divers</a:t>
            </a:r>
          </a:p>
          <a:p>
            <a:r>
              <a:rPr lang="fr-FR" dirty="0" smtClean="0"/>
              <a:t>     - La création de cimetière</a:t>
            </a:r>
          </a:p>
          <a:p>
            <a:endParaRPr lang="fr-FR" dirty="0" smtClean="0"/>
          </a:p>
          <a:p>
            <a:endParaRPr lang="fr-FR" dirty="0" smtClean="0"/>
          </a:p>
          <a:p>
            <a:endParaRPr lang="fr-FR" dirty="0" smtClean="0"/>
          </a:p>
          <a:p>
            <a:pPr marL="0" marR="0" lvl="0" indent="457200" algn="justLow" defTabSz="914400" rtl="0" eaLnBrk="0" fontAlgn="base" latinLnBrk="0" hangingPunct="0">
              <a:lnSpc>
                <a:spcPct val="100000"/>
              </a:lnSpc>
              <a:spcBef>
                <a:spcPct val="0"/>
              </a:spcBef>
              <a:spcAft>
                <a:spcPct val="0"/>
              </a:spcAft>
              <a:buClrTx/>
              <a:buSzTx/>
              <a:buFontTx/>
              <a:buNone/>
              <a:tabLst/>
            </a:pPr>
            <a:endParaRPr kumimoji="0" lang="fr-FR"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7200" algn="justLow" defTabSz="914400" rtl="0" eaLnBrk="0" fontAlgn="base" latinLnBrk="0" hangingPunct="0">
              <a:lnSpc>
                <a:spcPct val="100000"/>
              </a:lnSpc>
              <a:spcBef>
                <a:spcPct val="0"/>
              </a:spcBef>
              <a:spcAft>
                <a:spcPct val="0"/>
              </a:spcAft>
              <a:buClrTx/>
              <a:buSzTx/>
              <a:buFontTx/>
              <a:buNone/>
              <a:tabLst/>
            </a:pPr>
            <a:endParaRPr kumimoji="0" lang="fr-FR"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0" y="0"/>
            <a:ext cx="9144000"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fontAlgn="base">
              <a:spcBef>
                <a:spcPct val="0"/>
              </a:spcBef>
              <a:spcAft>
                <a:spcPct val="0"/>
              </a:spcAft>
            </a:pPr>
            <a:r>
              <a:rPr lang="fr-FR" b="1" u="sng" dirty="0" smtClean="0"/>
              <a:t>ACCES ET VOIRIE </a:t>
            </a:r>
          </a:p>
          <a:p>
            <a:pPr lvl="0" algn="justLow" fontAlgn="base">
              <a:spcBef>
                <a:spcPct val="0"/>
              </a:spcBef>
              <a:spcAft>
                <a:spcPct val="0"/>
              </a:spcAft>
            </a:pPr>
            <a:r>
              <a:rPr kumimoji="0" lang="fr-FR"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La voie secondaire doit avoir une largeur de 11m avec (deux voies de 3.5m + 2 m trottoir de part et d’autre. Elle doit être bordée de caniveaux et assurer la sécurité de la circulation que ce soit dans son tracé ou dans son aménagement du sol.</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Les accès doivent être aménagés en fonction de l’importance de la circulation générale et du trafic de façon à éviter toute difficulté et tout danger pour celle-ci.</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L’ensemble des voies assure une liaison facile et complète entre toutes les parties du tissu urbain</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le boulevard proposé doit avoir une largeur variant de 20 mètres (7 m de chaussée x 2 + terre plein de2 m + trottoir de2 m Elle doit être bordée de caniveaux et assurer la sécurité de la circulation que se soit dans son tracé ou dans son aménagement du sol.</a:t>
            </a:r>
            <a:endParaRPr kumimoji="0" lang="fr-FR"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1" y="0"/>
            <a:ext cx="8929718"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DESSERTE PAR LES RESEAUX</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Les réseaux visés par cet article sont  les réseaux d’eau potable, d’assainissement, pluviales, électricité.</a:t>
            </a:r>
            <a:endParaRPr kumimoji="0" lang="fr-FR"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0" y="0"/>
            <a:ext cx="9144000" cy="32316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kumimoji="0" lang="fr-FR" b="1"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TYPOLOGIE DE L’HABITAT</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r>
              <a:rPr kumimoji="0" lang="fr-FR"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Les typologies de l’habitat retenues sont  le collectif </a:t>
            </a:r>
            <a:endParaRPr kumimoji="0" lang="ar-DZ"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r>
              <a:rPr lang="fr-FR" dirty="0" smtClean="0"/>
              <a:t>La </a:t>
            </a:r>
            <a:r>
              <a:rPr lang="fr-FR" dirty="0"/>
              <a:t>finalité est de créer une certaine cohérence dans l'aménagement du P.O.S, tout en respectant l’aspect architectural et la typologie existante.</a:t>
            </a:r>
          </a:p>
          <a:p>
            <a:r>
              <a:rPr lang="fr-FR" dirty="0"/>
              <a:t> </a:t>
            </a:r>
          </a:p>
          <a:p>
            <a:r>
              <a:rPr lang="fr-FR" dirty="0"/>
              <a:t>La hauteur des constructions maximale est :</a:t>
            </a:r>
          </a:p>
          <a:p>
            <a:r>
              <a:rPr lang="fr-FR" dirty="0" smtClean="0"/>
              <a:t>-de </a:t>
            </a:r>
            <a:r>
              <a:rPr lang="fr-FR" dirty="0"/>
              <a:t>05 niveaux (R+4) pour l'habitat collectif.</a:t>
            </a:r>
          </a:p>
          <a:p>
            <a:r>
              <a:rPr lang="fr-FR" dirty="0"/>
              <a:t> </a:t>
            </a:r>
            <a:r>
              <a:rPr lang="ar-DZ" dirty="0" smtClean="0"/>
              <a:t>-</a:t>
            </a:r>
            <a:r>
              <a:rPr lang="fr-FR" dirty="0" smtClean="0"/>
              <a:t>Des </a:t>
            </a:r>
            <a:r>
              <a:rPr lang="fr-FR" dirty="0"/>
              <a:t>commerces au RDC des constructions collectives, sont proposés pour assurer la desserte de la population en produits de consommation et en services et dynamiser et animer le site. </a:t>
            </a:r>
          </a:p>
          <a:p>
            <a:r>
              <a:rPr lang="fr-FR" sz="1200" dirty="0"/>
              <a:t> </a:t>
            </a: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ar-DZ"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434" name="Rectangle 2"/>
          <p:cNvSpPr>
            <a:spLocks noChangeArrowheads="1"/>
          </p:cNvSpPr>
          <p:nvPr/>
        </p:nvSpPr>
        <p:spPr bwMode="auto">
          <a:xfrm>
            <a:off x="0" y="3000372"/>
            <a:ext cx="914400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b="1" i="0" u="sng" strike="noStrike" cap="none" normalizeH="0" baseline="0" dirty="0" smtClean="0">
                <a:ln>
                  <a:noFill/>
                </a:ln>
                <a:solidFill>
                  <a:srgbClr val="000000"/>
                </a:solidFill>
                <a:effectLst/>
                <a:latin typeface="Arial" pitchFamily="34" charset="0"/>
                <a:ea typeface="Times New Roman" pitchFamily="18" charset="0"/>
                <a:cs typeface="Arial" pitchFamily="34" charset="0"/>
              </a:rPr>
              <a:t>PROGRAMME D'HABITAT</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Surface d’intervention (S </a:t>
            </a:r>
            <a:r>
              <a:rPr kumimoji="0" lang="fr-FR" b="0" i="0" u="none" strike="noStrike" cap="none" normalizeH="0" baseline="-30000" dirty="0" err="1" smtClean="0">
                <a:ln>
                  <a:noFill/>
                </a:ln>
                <a:solidFill>
                  <a:srgbClr val="000000"/>
                </a:solidFill>
                <a:effectLst/>
                <a:latin typeface="Arial" pitchFamily="34" charset="0"/>
                <a:ea typeface="Times New Roman" pitchFamily="18" charset="0"/>
                <a:cs typeface="Arial" pitchFamily="34" charset="0"/>
              </a:rPr>
              <a:t>int</a:t>
            </a:r>
            <a:r>
              <a:rPr kumimoji="0" lang="fr-FR" b="0" i="0" u="none" strike="noStrike" cap="none" normalizeH="0" baseline="-30000" dirty="0" smtClean="0">
                <a:ln>
                  <a:noFill/>
                </a:ln>
                <a:solidFill>
                  <a:srgbClr val="000000"/>
                </a:solidFill>
                <a:effectLst/>
                <a:latin typeface="Arial" pitchFamily="34" charset="0"/>
                <a:ea typeface="Times New Roman" pitchFamily="18" charset="0"/>
                <a:cs typeface="Arial" pitchFamily="34" charset="0"/>
              </a:rPr>
              <a:t>)</a:t>
            </a:r>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fr-FR" b="0" i="0" u="none" strike="noStrike" cap="none" normalizeH="0" baseline="-30000" dirty="0" smtClean="0">
                <a:ln>
                  <a:noFill/>
                </a:ln>
                <a:solidFill>
                  <a:srgbClr val="000000"/>
                </a:solidFill>
                <a:effectLst/>
                <a:latin typeface="Arial" pitchFamily="34" charset="0"/>
                <a:ea typeface="Times New Roman" pitchFamily="18" charset="0"/>
                <a:cs typeface="Arial" pitchFamily="34" charset="0"/>
              </a:rPr>
              <a:t>=</a:t>
            </a:r>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13.00 ha</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Densité brute (D </a:t>
            </a:r>
            <a:r>
              <a:rPr kumimoji="0" lang="fr-FR" b="0" i="0" u="none" strike="noStrike" cap="none" normalizeH="0" baseline="-30000" dirty="0" smtClean="0">
                <a:ln>
                  <a:noFill/>
                </a:ln>
                <a:solidFill>
                  <a:srgbClr val="000000"/>
                </a:solidFill>
                <a:effectLst/>
                <a:latin typeface="Arial" pitchFamily="34" charset="0"/>
                <a:ea typeface="Times New Roman" pitchFamily="18" charset="0"/>
                <a:cs typeface="Arial" pitchFamily="34" charset="0"/>
              </a:rPr>
              <a:t>b</a:t>
            </a:r>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fr-FR" b="0" i="0" u="none" strike="noStrike" cap="none" normalizeH="0" baseline="-30000" dirty="0" smtClean="0">
                <a:ln>
                  <a:noFill/>
                </a:ln>
                <a:solidFill>
                  <a:srgbClr val="000000"/>
                </a:solidFill>
                <a:effectLst/>
                <a:latin typeface="Arial" pitchFamily="34" charset="0"/>
                <a:ea typeface="Times New Roman" pitchFamily="18" charset="0"/>
                <a:cs typeface="Arial" pitchFamily="34" charset="0"/>
              </a:rPr>
              <a:t>=</a:t>
            </a:r>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19 logements / ha. Densité nette (D </a:t>
            </a:r>
            <a:r>
              <a:rPr kumimoji="0" lang="fr-FR" b="0" i="0" u="none" strike="noStrike" cap="none" normalizeH="0" baseline="-30000" dirty="0" smtClean="0">
                <a:ln>
                  <a:noFill/>
                </a:ln>
                <a:solidFill>
                  <a:srgbClr val="000000"/>
                </a:solidFill>
                <a:effectLst/>
                <a:latin typeface="Arial" pitchFamily="34" charset="0"/>
                <a:ea typeface="Times New Roman" pitchFamily="18" charset="0"/>
                <a:cs typeface="Arial" pitchFamily="34" charset="0"/>
              </a:rPr>
              <a:t>n</a:t>
            </a:r>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 96 logement / ha</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Typologie :- habitat collectif</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 Nombre de logements =248 </a:t>
            </a:r>
            <a:r>
              <a:rPr kumimoji="0" lang="fr-FR"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logts</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Population =</a:t>
            </a:r>
            <a:r>
              <a:rPr kumimoji="0" lang="fr-FR" b="0" i="0" u="none" strike="noStrike" cap="none" normalizeH="0" baseline="-30000" dirty="0" smtClean="0">
                <a:ln>
                  <a:noFill/>
                </a:ln>
                <a:solidFill>
                  <a:srgbClr val="000000"/>
                </a:solidFill>
                <a:effectLst/>
                <a:latin typeface="Arial" pitchFamily="34" charset="0"/>
                <a:ea typeface="Times New Roman" pitchFamily="18" charset="0"/>
                <a:cs typeface="Arial" pitchFamily="34" charset="0"/>
              </a:rPr>
              <a:t> </a:t>
            </a:r>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Nombre de logements x TOL (5) = 248 x 5 =</a:t>
            </a:r>
            <a:r>
              <a:rPr kumimoji="0" lang="fr-FR" b="0" i="0" u="none" strike="noStrike" cap="none" normalizeH="0" baseline="-30000" dirty="0" smtClean="0">
                <a:ln>
                  <a:noFill/>
                </a:ln>
                <a:solidFill>
                  <a:srgbClr val="000000"/>
                </a:solidFill>
                <a:effectLst/>
                <a:latin typeface="Arial" pitchFamily="34" charset="0"/>
                <a:ea typeface="Times New Roman" pitchFamily="18" charset="0"/>
                <a:cs typeface="Arial" pitchFamily="34" charset="0"/>
              </a:rPr>
              <a:t> </a:t>
            </a:r>
            <a:r>
              <a:rPr kumimoji="0" lang="fr-FR"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1240 </a:t>
            </a:r>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habitants.</a:t>
            </a:r>
            <a:endParaRPr kumimoji="0" lang="fr-FR"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0" y="0"/>
            <a:ext cx="914400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06400" algn="l" defTabSz="914400" rtl="0" eaLnBrk="1" fontAlgn="base" latinLnBrk="0" hangingPunct="1">
              <a:lnSpc>
                <a:spcPct val="100000"/>
              </a:lnSpc>
              <a:spcBef>
                <a:spcPct val="0"/>
              </a:spcBef>
              <a:spcAft>
                <a:spcPct val="0"/>
              </a:spcAft>
              <a:buClrTx/>
              <a:buSzTx/>
              <a:buFontTx/>
              <a:buNone/>
              <a:tabLst>
                <a:tab pos="571500" algn="l"/>
              </a:tabLst>
            </a:pPr>
            <a:r>
              <a:rPr kumimoji="0" lang="fr-FR" b="0" i="0" u="none" strike="noStrike" cap="none" normalizeH="0" baseline="0" dirty="0" smtClean="0">
                <a:ln>
                  <a:noFill/>
                </a:ln>
                <a:solidFill>
                  <a:srgbClr val="434343"/>
                </a:solidFill>
                <a:effectLst/>
                <a:latin typeface="Arial" pitchFamily="34" charset="0"/>
                <a:ea typeface="Times New Roman" pitchFamily="18" charset="0"/>
                <a:cs typeface="Arial" pitchFamily="34" charset="0"/>
              </a:rPr>
              <a:t>Le périmètre de l'étude est situé au Sud Est, de la ZHUN Sud de la commune de Ain Smara sur un terrain vierge d'une superficie de 13.00 Ha, limite par :</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0" algn="l"/>
              </a:tabLst>
            </a:pPr>
            <a:r>
              <a:rPr kumimoji="0" lang="fr-FR" b="0" i="0" u="none" strike="noStrike" cap="none" normalizeH="0" baseline="0" dirty="0" smtClean="0">
                <a:ln>
                  <a:noFill/>
                </a:ln>
                <a:solidFill>
                  <a:srgbClr val="434343"/>
                </a:solidFill>
                <a:effectLst/>
                <a:latin typeface="Arial" pitchFamily="34" charset="0"/>
                <a:ea typeface="Times New Roman" pitchFamily="18" charset="0"/>
                <a:cs typeface="Arial" pitchFamily="34" charset="0"/>
              </a:rPr>
              <a:t>Au Nord : Foret et les 506 logements S.P.I.E</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0" algn="l"/>
              </a:tabLst>
            </a:pPr>
            <a:r>
              <a:rPr kumimoji="0" lang="fr-FR" b="0" i="0" u="none" strike="noStrike" cap="none" normalizeH="0" baseline="0" dirty="0" smtClean="0">
                <a:ln>
                  <a:noFill/>
                </a:ln>
                <a:solidFill>
                  <a:srgbClr val="434343"/>
                </a:solidFill>
                <a:effectLst/>
                <a:latin typeface="Arial" pitchFamily="34" charset="0"/>
                <a:ea typeface="Times New Roman" pitchFamily="18" charset="0"/>
                <a:cs typeface="Arial" pitchFamily="34" charset="0"/>
              </a:rPr>
              <a:t>Au Sud : 542 logements O.P.G.I</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0" algn="l"/>
              </a:tabLst>
            </a:pPr>
            <a:r>
              <a:rPr kumimoji="0" lang="fr-FR" b="0" i="0" u="none" strike="noStrike" cap="none" normalizeH="0" baseline="0" dirty="0" smtClean="0">
                <a:ln>
                  <a:noFill/>
                </a:ln>
                <a:solidFill>
                  <a:srgbClr val="434343"/>
                </a:solidFill>
                <a:effectLst/>
                <a:latin typeface="Arial" pitchFamily="34" charset="0"/>
                <a:ea typeface="Times New Roman" pitchFamily="18" charset="0"/>
                <a:cs typeface="Arial" pitchFamily="34" charset="0"/>
              </a:rPr>
              <a:t>A l'Est: Promotion immobilière GERIC</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0" algn="l"/>
              </a:tabLst>
            </a:pPr>
            <a:r>
              <a:rPr kumimoji="0" lang="fr-FR" b="0" i="0" u="none" strike="noStrike" cap="none" normalizeH="0" baseline="0" dirty="0" smtClean="0">
                <a:ln>
                  <a:noFill/>
                </a:ln>
                <a:solidFill>
                  <a:srgbClr val="434343"/>
                </a:solidFill>
                <a:effectLst/>
                <a:latin typeface="Arial" pitchFamily="34" charset="0"/>
                <a:ea typeface="Times New Roman" pitchFamily="18" charset="0"/>
                <a:cs typeface="Arial" pitchFamily="34" charset="0"/>
              </a:rPr>
              <a:t>A l'Ouest: Lotissement GHIMOUZ</a:t>
            </a:r>
            <a:endParaRPr kumimoji="0" lang="fr-FR"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27005" t="2586" r="24646" b="5459"/>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l="35967" t="7575" r="31014" b="27273"/>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11110" y="3244334"/>
            <a:ext cx="2178994" cy="369332"/>
          </a:xfrm>
          <a:prstGeom prst="rect">
            <a:avLst/>
          </a:prstGeom>
        </p:spPr>
        <p:txBody>
          <a:bodyPr wrap="none">
            <a:spAutoFit/>
          </a:bodyPr>
          <a:lstStyle/>
          <a:p>
            <a:r>
              <a:rPr lang="fr-FR" b="1" u="sng" dirty="0"/>
              <a:t>ANALYSE PHYSIQUE </a:t>
            </a:r>
            <a:r>
              <a:rPr lang="fr-FR" b="1" u="sng" dirty="0" smtClean="0"/>
              <a:t>:</a:t>
            </a:r>
            <a:endParaRPr lang="fr-F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9144000"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03250" algn="l"/>
              </a:tabLst>
            </a:pPr>
            <a:r>
              <a:rPr kumimoji="0" lang="fr-FR" sz="2000" b="1" i="0" u="sng" strike="noStrike" cap="none" normalizeH="0" baseline="0" dirty="0" smtClean="0">
                <a:ln>
                  <a:noFill/>
                </a:ln>
                <a:solidFill>
                  <a:srgbClr val="424242"/>
                </a:solidFill>
                <a:effectLst/>
                <a:latin typeface="Arial" pitchFamily="34" charset="0"/>
                <a:ea typeface="Times New Roman" pitchFamily="18" charset="0"/>
                <a:cs typeface="Arial" pitchFamily="34" charset="0"/>
              </a:rPr>
              <a:t>PENTE </a:t>
            </a:r>
            <a:r>
              <a:rPr kumimoji="0" lang="fr-FR" sz="2000" b="0" i="0" u="sng" strike="noStrike" cap="none" normalizeH="0" baseline="0" dirty="0" smtClean="0">
                <a:ln>
                  <a:noFill/>
                </a:ln>
                <a:solidFill>
                  <a:srgbClr val="424242"/>
                </a:solidFill>
                <a:effectLst/>
                <a:latin typeface="Arial" pitchFamily="34" charset="0"/>
                <a:ea typeface="Times New Roman" pitchFamily="18" charset="0"/>
                <a:cs typeface="Arial" pitchFamily="34" charset="0"/>
              </a:rPr>
              <a:t>:</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03250" algn="l"/>
              </a:tabLst>
            </a:pPr>
            <a:r>
              <a:rPr kumimoji="0" lang="fr-FR" sz="2000" b="0" i="0" u="none" strike="noStrike" cap="none" normalizeH="0" baseline="0" dirty="0" smtClean="0">
                <a:ln>
                  <a:noFill/>
                </a:ln>
                <a:solidFill>
                  <a:srgbClr val="424242"/>
                </a:solidFill>
                <a:effectLst/>
                <a:latin typeface="Arial" pitchFamily="34" charset="0"/>
                <a:ea typeface="Times New Roman" pitchFamily="18" charset="0"/>
                <a:cs typeface="Arial" pitchFamily="34" charset="0"/>
              </a:rPr>
              <a:t>    Site de 1'étude présente un relief peu accidenté dont le sens de la pente est  de l'ouest a l’est variant de 2 % a 6 %, et ne présente aucun risque de glissement de  terrain.</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42852"/>
            <a:ext cx="8429684" cy="1477328"/>
          </a:xfrm>
          <a:prstGeom prst="rect">
            <a:avLst/>
          </a:prstGeom>
        </p:spPr>
        <p:txBody>
          <a:bodyPr wrap="square">
            <a:spAutoFit/>
          </a:bodyPr>
          <a:lstStyle/>
          <a:p>
            <a:r>
              <a:rPr lang="fr-FR" b="1" u="sng" dirty="0"/>
              <a:t>LA GEOLOGIE :</a:t>
            </a:r>
            <a:r>
              <a:rPr lang="fr-FR" dirty="0" smtClean="0"/>
              <a:t>Les </a:t>
            </a:r>
            <a:r>
              <a:rPr lang="fr-FR" dirty="0"/>
              <a:t>terrains du maestrichtien-</a:t>
            </a:r>
            <a:r>
              <a:rPr lang="fr-FR" dirty="0" err="1"/>
              <a:t>montien</a:t>
            </a:r>
            <a:r>
              <a:rPr lang="fr-FR" dirty="0"/>
              <a:t> qui dominent le périmètre d’étude sont représentés essentiellement par des marnes plus ou moins argileuses gris noirs apparemment épaisses. la carte géologique au 1/50 000 de oued el ATHMANIA montre que le substratum sur lequel reposent les marnes argileuses est formé de calcaire et </a:t>
            </a:r>
            <a:r>
              <a:rPr lang="fr-FR" dirty="0" err="1"/>
              <a:t>marno</a:t>
            </a:r>
            <a:r>
              <a:rPr lang="fr-FR" dirty="0"/>
              <a:t>-calcaire du maestrichtien moyen et inférieur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85728"/>
            <a:ext cx="8929718" cy="923330"/>
          </a:xfrm>
          <a:prstGeom prst="rect">
            <a:avLst/>
          </a:prstGeom>
        </p:spPr>
        <p:txBody>
          <a:bodyPr wrap="square">
            <a:spAutoFit/>
          </a:bodyPr>
          <a:lstStyle/>
          <a:p>
            <a:r>
              <a:rPr lang="fr-FR" b="1" u="sng" dirty="0"/>
              <a:t>GEOTECHNIQUE </a:t>
            </a:r>
            <a:r>
              <a:rPr lang="fr-FR" b="1" u="sng" dirty="0" smtClean="0"/>
              <a:t>:</a:t>
            </a:r>
            <a:endParaRPr lang="fr-FR" dirty="0"/>
          </a:p>
          <a:p>
            <a:r>
              <a:rPr lang="fr-FR" dirty="0" smtClean="0"/>
              <a:t>en </a:t>
            </a:r>
            <a:r>
              <a:rPr lang="fr-FR" dirty="0"/>
              <a:t>conclusion le terrain de l'étude présente un sol homogène,    résistant    en    profondeur    et    des    bonne qualités géotechniques. la contrainte admissible est déterminée a 2 bars</a:t>
            </a:r>
            <a:r>
              <a:rPr lang="fr-FR" dirty="0" smtClean="0"/>
              <a:t>.</a:t>
            </a:r>
            <a:endParaRPr lang="fr-F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91440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fontAlgn="base">
              <a:spcBef>
                <a:spcPct val="0"/>
              </a:spcBef>
              <a:spcAft>
                <a:spcPct val="0"/>
              </a:spcAft>
            </a:pPr>
            <a:r>
              <a:rPr lang="fr-FR" sz="2400" b="1" dirty="0" smtClean="0"/>
              <a:t>LE CLIMAT :</a:t>
            </a:r>
          </a:p>
          <a:p>
            <a:pPr lvl="0" algn="justLow" fontAlgn="base">
              <a:spcBef>
                <a:spcPct val="0"/>
              </a:spcBef>
              <a:spcAft>
                <a:spcPct val="0"/>
              </a:spcAft>
            </a:pPr>
            <a:r>
              <a:rPr lang="fr-FR" sz="2400" b="1" u="sng" dirty="0" smtClean="0"/>
              <a:t>les vents :</a:t>
            </a:r>
            <a:r>
              <a:rPr kumimoji="0" lang="fr-FR"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les vents dominants sont humides et froids de direction :   Nord-ouest en hiver et en été c’est le Sirocco qui souffle ; un vent sec et chaud de direction Sud</a:t>
            </a:r>
            <a:r>
              <a:rPr kumimoji="0" lang="fr-FR"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 name="Tableau 3"/>
          <p:cNvGraphicFramePr>
            <a:graphicFrameLocks noGrp="1"/>
          </p:cNvGraphicFramePr>
          <p:nvPr/>
        </p:nvGraphicFramePr>
        <p:xfrm>
          <a:off x="285720" y="2214555"/>
          <a:ext cx="7929619" cy="1285884"/>
        </p:xfrm>
        <a:graphic>
          <a:graphicData uri="http://schemas.openxmlformats.org/drawingml/2006/table">
            <a:tbl>
              <a:tblPr/>
              <a:tblGrid>
                <a:gridCol w="1101725"/>
                <a:gridCol w="550862"/>
                <a:gridCol w="501914"/>
                <a:gridCol w="470059"/>
                <a:gridCol w="470059"/>
                <a:gridCol w="470835"/>
                <a:gridCol w="470835"/>
                <a:gridCol w="470835"/>
                <a:gridCol w="449081"/>
                <a:gridCol w="550862"/>
                <a:gridCol w="550862"/>
                <a:gridCol w="550086"/>
                <a:gridCol w="550862"/>
                <a:gridCol w="770742"/>
              </a:tblGrid>
              <a:tr h="321472">
                <a:tc>
                  <a:txBody>
                    <a:bodyPr/>
                    <a:lstStyle/>
                    <a:p>
                      <a:pPr>
                        <a:lnSpc>
                          <a:spcPct val="115000"/>
                        </a:lnSpc>
                        <a:spcAft>
                          <a:spcPts val="0"/>
                        </a:spcAft>
                      </a:pPr>
                      <a:r>
                        <a:rPr lang="fr-FR" sz="1400" b="1">
                          <a:latin typeface="Calibri"/>
                          <a:ea typeface="Calibri"/>
                          <a:cs typeface="Arial"/>
                        </a:rPr>
                        <a:t>Les mois</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1</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2</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3</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4</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5</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6</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7</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8</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9</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10</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11</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12</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L’année</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4412">
                <a:tc>
                  <a:txBody>
                    <a:bodyPr/>
                    <a:lstStyle/>
                    <a:p>
                      <a:pPr>
                        <a:lnSpc>
                          <a:spcPct val="115000"/>
                        </a:lnSpc>
                        <a:spcAft>
                          <a:spcPts val="0"/>
                        </a:spcAft>
                      </a:pPr>
                      <a:r>
                        <a:rPr lang="fr-FR" sz="1400" b="1">
                          <a:latin typeface="Calibri"/>
                          <a:ea typeface="Calibri"/>
                          <a:cs typeface="Arial"/>
                        </a:rPr>
                        <a:t>Vitesse moyenne(M/S)</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1">
                        <a:lnSpc>
                          <a:spcPct val="115000"/>
                        </a:lnSpc>
                        <a:spcAft>
                          <a:spcPts val="0"/>
                        </a:spcAft>
                      </a:pPr>
                      <a:r>
                        <a:rPr lang="ar-SA" sz="1400" b="1">
                          <a:latin typeface="Calibri"/>
                          <a:ea typeface="Calibri"/>
                          <a:cs typeface="Arial"/>
                        </a:rPr>
                        <a:t>2.61</a:t>
                      </a:r>
                      <a:endParaRPr lang="fr-FR" sz="1400" b="1">
                        <a:latin typeface="Calibri"/>
                        <a:ea typeface="Calibri"/>
                        <a:cs typeface="Arial"/>
                      </a:endParaRP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2.63</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2.83</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2.66</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2.28</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2.29</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2.28</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2.06</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2.10</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2.07</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2.46</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a:latin typeface="Calibri"/>
                          <a:ea typeface="Calibri"/>
                          <a:cs typeface="Arial"/>
                        </a:rPr>
                        <a:t>2.61</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400" b="1" dirty="0">
                          <a:latin typeface="Calibri"/>
                          <a:ea typeface="Calibri"/>
                          <a:cs typeface="Arial"/>
                        </a:rPr>
                        <a:t>2.40</a:t>
                      </a:r>
                    </a:p>
                  </a:txBody>
                  <a:tcPr marL="64546" marR="645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l="11203" t="8333" r="46344" b="11207"/>
          <a:stretch>
            <a:fillRect/>
          </a:stretch>
        </p:blipFill>
        <p:spPr bwMode="auto">
          <a:xfrm>
            <a:off x="0" y="0"/>
            <a:ext cx="9144000" cy="6858000"/>
          </a:xfrm>
          <a:prstGeom prst="rect">
            <a:avLst/>
          </a:prstGeom>
          <a:noFill/>
          <a:ln w="9525">
            <a:noFill/>
            <a:miter lim="800000"/>
            <a:headEnd/>
            <a:tailEnd/>
          </a:ln>
          <a:effectLst/>
        </p:spPr>
      </p:pic>
      <p:sp>
        <p:nvSpPr>
          <p:cNvPr id="3" name="Flèche droite 2"/>
          <p:cNvSpPr/>
          <p:nvPr/>
        </p:nvSpPr>
        <p:spPr>
          <a:xfrm rot="2457895">
            <a:off x="1071538" y="114298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Flèche vers le haut 3"/>
          <p:cNvSpPr/>
          <p:nvPr/>
        </p:nvSpPr>
        <p:spPr>
          <a:xfrm>
            <a:off x="2143108" y="5643578"/>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Bulle ronde 4"/>
          <p:cNvSpPr/>
          <p:nvPr/>
        </p:nvSpPr>
        <p:spPr bwMode="auto">
          <a:xfrm>
            <a:off x="6715140" y="1071546"/>
            <a:ext cx="1928813" cy="1500187"/>
          </a:xfrm>
          <a:prstGeom prst="wedgeEllipseCallout">
            <a:avLst>
              <a:gd name="adj1" fmla="val -295361"/>
              <a:gd name="adj2" fmla="val -9199"/>
            </a:avLst>
          </a:prstGeom>
          <a:ln>
            <a:solidFill>
              <a:srgbClr val="66FF66"/>
            </a:solidFill>
          </a:ln>
        </p:spPr>
        <p:style>
          <a:lnRef idx="1">
            <a:schemeClr val="accent5"/>
          </a:lnRef>
          <a:fillRef idx="2">
            <a:schemeClr val="accent5"/>
          </a:fillRef>
          <a:effectRef idx="1">
            <a:schemeClr val="accent5"/>
          </a:effectRef>
          <a:fontRef idx="minor">
            <a:schemeClr val="dk1"/>
          </a:fontRef>
        </p:style>
        <p:txBody>
          <a:bodyPr rtlCol="1" anchor="ctr"/>
          <a:lstStyle/>
          <a:p>
            <a:pPr algn="ctr" rtl="0">
              <a:defRPr/>
            </a:pPr>
            <a:r>
              <a:rPr lang="fr-FR" sz="2000" b="0" dirty="0" smtClean="0"/>
              <a:t>Nord est en hiver</a:t>
            </a:r>
            <a:endParaRPr lang="ar-EG" sz="2000" b="0" dirty="0"/>
          </a:p>
        </p:txBody>
      </p:sp>
      <p:sp>
        <p:nvSpPr>
          <p:cNvPr id="6" name="Bulle ronde 5"/>
          <p:cNvSpPr/>
          <p:nvPr/>
        </p:nvSpPr>
        <p:spPr bwMode="auto">
          <a:xfrm>
            <a:off x="7215187" y="5072074"/>
            <a:ext cx="1928813" cy="1500187"/>
          </a:xfrm>
          <a:prstGeom prst="wedgeEllipseCallout">
            <a:avLst>
              <a:gd name="adj1" fmla="val -295361"/>
              <a:gd name="adj2" fmla="val -9199"/>
            </a:avLst>
          </a:prstGeom>
          <a:ln>
            <a:solidFill>
              <a:srgbClr val="66FF66"/>
            </a:solidFill>
          </a:ln>
        </p:spPr>
        <p:style>
          <a:lnRef idx="1">
            <a:schemeClr val="accent5"/>
          </a:lnRef>
          <a:fillRef idx="2">
            <a:schemeClr val="accent5"/>
          </a:fillRef>
          <a:effectRef idx="1">
            <a:schemeClr val="accent5"/>
          </a:effectRef>
          <a:fontRef idx="minor">
            <a:schemeClr val="dk1"/>
          </a:fontRef>
        </p:style>
        <p:txBody>
          <a:bodyPr rtlCol="1" anchor="ctr"/>
          <a:lstStyle/>
          <a:p>
            <a:pPr algn="ctr" rtl="0">
              <a:defRPr/>
            </a:pPr>
            <a:r>
              <a:rPr lang="fr-FR" sz="2000" b="0" dirty="0" smtClean="0"/>
              <a:t>Sud en été</a:t>
            </a:r>
            <a:endParaRPr lang="ar-EG" sz="2000" b="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0" y="0"/>
            <a:ext cx="9144000"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la pluviométrie :</a:t>
            </a:r>
            <a:endParaRPr kumimoji="0" lang="fr-FR"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La moyenne pluviométrique calculée pour la période (1988-1997) est estimée à : 497,8 mm.</a:t>
            </a:r>
            <a:endParaRPr kumimoji="0" lang="fr-FR"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La plus grande valeur enregistrée était en mois de Décembre ; 74,4mm alors que la plus basse était estimée à 8mm en mois de Août.</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Tableau 2"/>
          <p:cNvGraphicFramePr>
            <a:graphicFrameLocks noGrp="1"/>
          </p:cNvGraphicFramePr>
          <p:nvPr/>
        </p:nvGraphicFramePr>
        <p:xfrm>
          <a:off x="214275" y="3000372"/>
          <a:ext cx="8929725" cy="1121664"/>
        </p:xfrm>
        <a:graphic>
          <a:graphicData uri="http://schemas.openxmlformats.org/drawingml/2006/table">
            <a:tbl>
              <a:tblPr/>
              <a:tblGrid>
                <a:gridCol w="686305"/>
                <a:gridCol w="686305"/>
                <a:gridCol w="686305"/>
                <a:gridCol w="686305"/>
                <a:gridCol w="686305"/>
                <a:gridCol w="687275"/>
                <a:gridCol w="687275"/>
                <a:gridCol w="687275"/>
                <a:gridCol w="687275"/>
                <a:gridCol w="687275"/>
                <a:gridCol w="687275"/>
                <a:gridCol w="687275"/>
                <a:gridCol w="687275"/>
              </a:tblGrid>
              <a:tr h="0">
                <a:tc>
                  <a:txBody>
                    <a:bodyPr/>
                    <a:lstStyle/>
                    <a:p>
                      <a:pPr>
                        <a:lnSpc>
                          <a:spcPct val="115000"/>
                        </a:lnSpc>
                        <a:spcAft>
                          <a:spcPts val="0"/>
                        </a:spcAft>
                      </a:pPr>
                      <a:r>
                        <a:rPr lang="fr-FR" sz="1600" b="1" dirty="0">
                          <a:latin typeface="Calibri"/>
                          <a:ea typeface="Calibri"/>
                          <a:cs typeface="Arial"/>
                        </a:rPr>
                        <a:t>Les mois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a:latin typeface="Calibri"/>
                          <a:ea typeface="Calibri"/>
                          <a:cs typeface="Arial"/>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a:latin typeface="Calibri"/>
                          <a:ea typeface="Calibri"/>
                          <a:cs typeface="Arial"/>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a:latin typeface="Calibri"/>
                          <a:ea typeface="Calibri"/>
                          <a:cs typeface="Arial"/>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a:latin typeface="Calibri"/>
                          <a:ea typeface="Calibri"/>
                          <a:cs typeface="Arial"/>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a:latin typeface="Calibri"/>
                          <a:ea typeface="Calibri"/>
                          <a:cs typeface="Arial"/>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a:latin typeface="Calibri"/>
                          <a:ea typeface="Calibri"/>
                          <a:cs typeface="Arial"/>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a:latin typeface="Calibri"/>
                          <a:ea typeface="Calibri"/>
                          <a:cs typeface="Arial"/>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a:latin typeface="Calibri"/>
                          <a:ea typeface="Calibri"/>
                          <a:cs typeface="Arial"/>
                        </a:rPr>
                        <a:t>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a:latin typeface="Calibri"/>
                          <a:ea typeface="Calibri"/>
                          <a:cs typeface="Arial"/>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a:latin typeface="Calibri"/>
                          <a:ea typeface="Calibri"/>
                          <a:cs typeface="Arial"/>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a:latin typeface="Calibri"/>
                          <a:ea typeface="Calibri"/>
                          <a:cs typeface="Arial"/>
                        </a:rPr>
                        <a:t>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a:latin typeface="Calibri"/>
                          <a:ea typeface="Calibri"/>
                          <a:cs typeface="Arial"/>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fr-FR" sz="1600" b="1" dirty="0" smtClean="0">
                          <a:latin typeface="Calibri"/>
                          <a:ea typeface="Calibri"/>
                          <a:cs typeface="Arial"/>
                        </a:rPr>
                        <a:t>Pluies (</a:t>
                      </a:r>
                      <a:r>
                        <a:rPr lang="fr-FR" sz="1600" b="1" dirty="0">
                          <a:latin typeface="Calibri"/>
                          <a:ea typeface="Calibri"/>
                          <a:cs typeface="Arial"/>
                        </a:rPr>
                        <a:t>mm)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dirty="0">
                          <a:latin typeface="Calibri"/>
                          <a:ea typeface="Calibri"/>
                          <a:cs typeface="Arial"/>
                        </a:rPr>
                        <a:t>79.12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dirty="0">
                          <a:latin typeface="Calibri"/>
                          <a:ea typeface="Calibri"/>
                          <a:cs typeface="Arial"/>
                        </a:rPr>
                        <a:t>51.54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dirty="0">
                          <a:latin typeface="Calibri"/>
                          <a:ea typeface="Calibri"/>
                          <a:cs typeface="Arial"/>
                        </a:rPr>
                        <a:t>45.62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dirty="0">
                          <a:latin typeface="Calibri"/>
                          <a:ea typeface="Calibri"/>
                          <a:cs typeface="Arial"/>
                        </a:rPr>
                        <a:t>50.7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dirty="0">
                          <a:latin typeface="Calibri"/>
                          <a:ea typeface="Calibri"/>
                          <a:cs typeface="Arial"/>
                        </a:rPr>
                        <a:t>39.1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dirty="0">
                          <a:latin typeface="Calibri"/>
                          <a:ea typeface="Calibri"/>
                          <a:cs typeface="Arial"/>
                        </a:rPr>
                        <a:t>19.4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dirty="0">
                          <a:latin typeface="Calibri"/>
                          <a:ea typeface="Calibri"/>
                          <a:cs typeface="Arial"/>
                        </a:rPr>
                        <a:t>4.2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dirty="0">
                          <a:latin typeface="Calibri"/>
                          <a:ea typeface="Calibri"/>
                          <a:cs typeface="Arial"/>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dirty="0">
                          <a:latin typeface="Calibri"/>
                          <a:ea typeface="Calibri"/>
                          <a:cs typeface="Arial"/>
                        </a:rPr>
                        <a:t>39.4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dirty="0">
                          <a:latin typeface="Calibri"/>
                          <a:ea typeface="Calibri"/>
                          <a:cs typeface="Arial"/>
                        </a:rPr>
                        <a:t>32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dirty="0">
                          <a:latin typeface="Calibri"/>
                          <a:ea typeface="Calibri"/>
                          <a:cs typeface="Arial"/>
                        </a:rPr>
                        <a:t>57.2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dirty="0">
                          <a:latin typeface="Calibri"/>
                          <a:ea typeface="Calibri"/>
                          <a:cs typeface="Arial"/>
                        </a:rPr>
                        <a:t>83.2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254</TotalTime>
  <Words>715</Words>
  <Application>Microsoft Office PowerPoint</Application>
  <PresentationFormat>Affichage à l'écran (4:3)</PresentationFormat>
  <Paragraphs>213</Paragraphs>
  <Slides>21</Slides>
  <Notes>0</Notes>
  <HiddenSlides>0</HiddenSlides>
  <MMClips>0</MMClips>
  <ScaleCrop>false</ScaleCrop>
  <HeadingPairs>
    <vt:vector size="4" baseType="variant">
      <vt:variant>
        <vt:lpstr>Thème</vt:lpstr>
      </vt:variant>
      <vt:variant>
        <vt:i4>1</vt:i4>
      </vt:variant>
      <vt:variant>
        <vt:lpstr>Titres des diapositives</vt:lpstr>
      </vt:variant>
      <vt:variant>
        <vt:i4>21</vt:i4>
      </vt:variant>
    </vt:vector>
  </HeadingPairs>
  <TitlesOfParts>
    <vt:vector size="22"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vector>
  </TitlesOfParts>
  <Company>i n f o f i x</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i n f o f i x</dc:creator>
  <cp:lastModifiedBy>i n f o f i x</cp:lastModifiedBy>
  <cp:revision>23</cp:revision>
  <dcterms:created xsi:type="dcterms:W3CDTF">2012-04-14T19:35:05Z</dcterms:created>
  <dcterms:modified xsi:type="dcterms:W3CDTF">2012-05-12T22:48:24Z</dcterms:modified>
</cp:coreProperties>
</file>